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omments/modernComment_197_6AFFF2AC.xml" ContentType="application/vnd.ms-powerpoint.comments+xml"/>
  <Override PartName="/ppt/notesSlides/notesSlide2.xml" ContentType="application/vnd.openxmlformats-officedocument.presentationml.notesSlide+xml"/>
  <Override PartName="/ppt/comments/modernComment_188_31C6CB4B.xml" ContentType="application/vnd.ms-powerpoint.comments+xml"/>
  <Override PartName="/ppt/comments/modernComment_18D_D54A78B7.xml" ContentType="application/vnd.ms-powerpoint.comments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720" r:id="rId1"/>
  </p:sldMasterIdLst>
  <p:notesMasterIdLst>
    <p:notesMasterId r:id="rId36"/>
  </p:notesMasterIdLst>
  <p:handoutMasterIdLst>
    <p:handoutMasterId r:id="rId37"/>
  </p:handoutMasterIdLst>
  <p:sldIdLst>
    <p:sldId id="398" r:id="rId2"/>
    <p:sldId id="354" r:id="rId3"/>
    <p:sldId id="414" r:id="rId4"/>
    <p:sldId id="323" r:id="rId5"/>
    <p:sldId id="368" r:id="rId6"/>
    <p:sldId id="415" r:id="rId7"/>
    <p:sldId id="400" r:id="rId8"/>
    <p:sldId id="407" r:id="rId9"/>
    <p:sldId id="424" r:id="rId10"/>
    <p:sldId id="416" r:id="rId11"/>
    <p:sldId id="343" r:id="rId12"/>
    <p:sldId id="410" r:id="rId13"/>
    <p:sldId id="411" r:id="rId14"/>
    <p:sldId id="412" r:id="rId15"/>
    <p:sldId id="413" r:id="rId16"/>
    <p:sldId id="322" r:id="rId17"/>
    <p:sldId id="418" r:id="rId18"/>
    <p:sldId id="423" r:id="rId19"/>
    <p:sldId id="392" r:id="rId20"/>
    <p:sldId id="397" r:id="rId21"/>
    <p:sldId id="383" r:id="rId22"/>
    <p:sldId id="421" r:id="rId23"/>
    <p:sldId id="326" r:id="rId24"/>
    <p:sldId id="327" r:id="rId25"/>
    <p:sldId id="328" r:id="rId26"/>
    <p:sldId id="329" r:id="rId27"/>
    <p:sldId id="330" r:id="rId28"/>
    <p:sldId id="331" r:id="rId29"/>
    <p:sldId id="422" r:id="rId30"/>
    <p:sldId id="318" r:id="rId31"/>
    <p:sldId id="319" r:id="rId32"/>
    <p:sldId id="320" r:id="rId33"/>
    <p:sldId id="321" r:id="rId34"/>
    <p:sldId id="403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BEF40B37-484F-9E14-5876-8ADA9ACBEADB}" name="Brigitte Castañeda Rodriguez" initials="" userId="S::k.castaneda@uniandes.edu.co::5c201908-82f6-498c-9281-7eaa96fb17b4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ebastian Joseph Sanchez Oyola" initials="SJSO" lastIdx="1" clrIdx="0">
    <p:extLst>
      <p:ext uri="{19B8F6BF-5375-455C-9EA6-DF929625EA0E}">
        <p15:presenceInfo xmlns:p15="http://schemas.microsoft.com/office/powerpoint/2012/main" userId="Sebastian Joseph Sanchez Oyol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2600"/>
    <a:srgbClr val="0070C0"/>
    <a:srgbClr val="B8E6CB"/>
    <a:srgbClr val="002F90"/>
    <a:srgbClr val="366658"/>
    <a:srgbClr val="AB8706"/>
    <a:srgbClr val="EEF3E9"/>
    <a:srgbClr val="DBE5D0"/>
    <a:srgbClr val="002060"/>
    <a:srgbClr val="D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E6C4320-261B-4013-9B45-1E5B33B6D3E6}" v="250" dt="2026-01-19T14:59:12.76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Estilo medio 1 - Énfasis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2833802-FEF1-4C79-8D5D-14CF1EAF98D9}" styleName="Estilo claro 2 - Acento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0660B408-B3CF-4A94-85FC-2B1E0A45F4A2}" styleName="Estilo oscuro 2 - Énfasis 1/Énfasis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DA37D80-6434-44D0-A028-1B22A696006F}" styleName="Estilo claro 3 - Acento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21E4AEA4-8DFA-4A89-87EB-49C32662AFE0}" styleName="Estilo medio 2 - Énfasis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61"/>
    <p:restoredTop sz="94720"/>
  </p:normalViewPr>
  <p:slideViewPr>
    <p:cSldViewPr snapToGrid="0">
      <p:cViewPr varScale="1">
        <p:scale>
          <a:sx n="210" d="100"/>
          <a:sy n="210" d="100"/>
        </p:scale>
        <p:origin x="56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8/10/relationships/authors" Target="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commentAuthors" Target="commentAuthors.xml"/></Relationships>
</file>

<file path=ppt/comments/modernComment_188_31C6CB4B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3286FA94-B937-9148-8D0F-DF8F69A9FBBA}" authorId="{BEF40B37-484F-9E14-5876-8ADA9ACBEADB}" created="2026-01-17T21:36:11.376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835111755" sldId="392"/>
      <ac:graphicFrameMk id="4" creationId="{5794370D-317B-9ADD-C184-6C9E919905A2}"/>
    </ac:deMkLst>
    <p188:txBody>
      <a:bodyPr/>
      <a:lstStyle/>
      <a:p>
        <a:r>
          <a:rPr lang="es-ES_tradnl"/>
          <a:t>favor actualizar
</a:t>
        </a:r>
      </a:p>
    </p188:txBody>
  </p188:cm>
</p188:cmLst>
</file>

<file path=ppt/comments/modernComment_18D_D54A78B7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C0205726-ACBE-0C45-99C8-9D4A7BAF6B1A}" authorId="{BEF40B37-484F-9E14-5876-8ADA9ACBEADB}" created="2026-01-17T21:36:42.520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3578427575" sldId="397"/>
      <ac:graphicFrameMk id="9" creationId="{08DED8AE-04C2-40FC-B5B4-D7849E498511}"/>
    </ac:deMkLst>
    <p188:txBody>
      <a:bodyPr/>
      <a:lstStyle/>
      <a:p>
        <a:r>
          <a:rPr lang="es-ES_tradnl"/>
          <a:t>favor actualizar
</a:t>
        </a:r>
      </a:p>
    </p188:txBody>
  </p188:cm>
</p188:cmLst>
</file>

<file path=ppt/comments/modernComment_197_6AFFF2AC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75615002-F742-EA4A-B167-689B1DD6F8F0}" authorId="{BEF40B37-484F-9E14-5876-8ADA9ACBEADB}" status="resolved" created="2026-01-17T20:32:44.084" complete="100000">
    <pc:sldMkLst xmlns:pc="http://schemas.microsoft.com/office/powerpoint/2013/main/command">
      <pc:docMk/>
      <pc:sldMk cId="1795158700" sldId="407"/>
    </pc:sldMkLst>
    <p188:txBody>
      <a:bodyPr/>
      <a:lstStyle/>
      <a:p>
        <a:r>
          <a:rPr lang="es-ES_tradnl"/>
          <a:t>favor editar
</a:t>
        </a:r>
      </a:p>
    </p188:txBody>
  </p188:cm>
</p188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97909239-6EB4-4F64-9166-01BA8CB152A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s-CO"/>
              <a:t>Profesor Sebastián Joseph Sánchez Oyola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C0D4A5E1-CC2B-4E68-93DE-1741C2D8FC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EBC9B1-33DC-462F-829C-1E37E99682B9}" type="datetimeFigureOut">
              <a:rPr lang="es-CO" smtClean="0"/>
              <a:t>20/01/26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36E42B93-8418-4C73-AFC5-AD8733D5618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2BF5AB0F-F981-4352-8DA3-CAD02A4EF5C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9216A6-D02D-421D-81B5-58C62FCB13EF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09424763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s-CO"/>
              <a:t>Profesor Sebastián Joseph Sánchez Oyola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BED2E0-4743-4E03-93B8-12386FF60236}" type="datetimeFigureOut">
              <a:rPr lang="es-CO" smtClean="0"/>
              <a:t>20/01/26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AB8670-524E-4520-AA44-FE672760293D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044258673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0099214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. EL ACTIVO (El Bono)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Cada participación de calidad otorga un </a:t>
            </a:r>
            <a:r>
              <a:rPr lang="en-US" b="1" dirty="0"/>
              <a:t>"Activo de Inversión"</a:t>
            </a:r>
            <a:r>
              <a:rPr lang="en-US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Valor Nominal Base:</a:t>
            </a:r>
            <a:r>
              <a:rPr lang="en-US" dirty="0"/>
              <a:t> 0.20 (sobre la nota de actividades magistrales).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i="1" dirty="0"/>
              <a:t>Ojo:</a:t>
            </a:r>
            <a:r>
              <a:rPr lang="en-US" dirty="0"/>
              <a:t> Solo cuentan participaciones que agreguen valor (criterio ingenieril), no preguntas logísticas.</a:t>
            </a:r>
          </a:p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3097359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s-MX"/>
              <a:t>Haz clic para modificar el estilo de título del patrón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MX"/>
              <a:t>Haz clic para editar el estilo de subtítulo del patrón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9AFD365D-553E-437E-906F-693C2E6CE28D}" type="datetime1">
              <a:rPr lang="en-US" smtClean="0"/>
              <a:t>1/20/26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0280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s-MX"/>
              <a:t>Haz clic para modificar el estilo de título del patrón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26DF8C-FC0D-41BB-BB53-20BBB44E4230}" type="datetime1">
              <a:rPr lang="en-US" smtClean="0"/>
              <a:t>1/20/26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6641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s-MX"/>
              <a:t>Haz clic para modificar el estilo de título del patrón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119C4A7-5D51-4E42-9C0C-1785329211C5}" type="datetime1">
              <a:rPr lang="en-US" smtClean="0"/>
              <a:t>1/20/26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5365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s-MX"/>
              <a:t>Haz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23018D-1CC0-468E-BE3B-579A148A0691}" type="datetime1">
              <a:rPr lang="en-US" smtClean="0"/>
              <a:t>1/20/26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643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s-MX"/>
              <a:t>Haz clic para modificar el estilo de título del patrón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CE7F702F-46BE-40AA-9A05-7C69E0403EE7}" type="datetime1">
              <a:rPr lang="en-US" smtClean="0"/>
              <a:t>1/20/26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5967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s-MX"/>
              <a:t>Haz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F0D08-E4F7-43DB-810A-34BADF6468F7}" type="datetime1">
              <a:rPr lang="en-US" smtClean="0"/>
              <a:t>1/20/26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4604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s-MX"/>
              <a:t>Haz clic para modificar el estilo de título del patrón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E1DAC-EC09-4DEA-BBB4-788DDBA09515}" type="datetime1">
              <a:rPr lang="en-US" smtClean="0"/>
              <a:t>1/20/26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2240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s-MX"/>
              <a:t>Haz clic para modificar el estilo de título del patrón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FF582-E74C-4A8A-87B2-214B0CF47F99}" type="datetime1">
              <a:rPr lang="en-US" smtClean="0"/>
              <a:t>1/20/26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2096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FC8AEA-E303-4B9D-B167-0A45CB59E0C2}" type="datetime1">
              <a:rPr lang="en-US" smtClean="0"/>
              <a:t>1/20/26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5541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s-MX"/>
              <a:t>Haz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7EBE2AAB-C9FD-4A72-8C62-A7C81FA189B4}" type="datetime1">
              <a:rPr lang="en-US" smtClean="0"/>
              <a:t>1/20/26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629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s-MX"/>
              <a:t>Haz clic para modificar el estilo de título del patrón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MX"/>
              <a:t>Haz clic en el icono para agregar una imagen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9D4CC-5FC5-4711-9ACC-A7971700D612}" type="datetime1">
              <a:rPr lang="en-US" smtClean="0"/>
              <a:t>1/20/26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2036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4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MX"/>
              <a:t>Haz clic para modificar el estilo de título del patrón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8027E5A-4482-46C4-A2DC-45BEF00C1E0A}" type="datetime1">
              <a:rPr lang="en-US" smtClean="0"/>
              <a:t>1/20/26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987212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microsoft.com/office/2018/10/relationships/comments" Target="../comments/modernComment_188_31C6CB4B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microsoft.com/office/2018/10/relationships/comments" Target="../comments/modernComment_18D_D54A78B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.png"/><Relationship Id="rId5" Type="http://schemas.openxmlformats.org/officeDocument/2006/relationships/image" Target="../media/image23.jpeg"/><Relationship Id="rId4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mailto:k.castaneda@uniandes.edu.co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microsoft.com/office/2018/10/relationships/comments" Target="../comments/modernComment_197_6AFFF2AC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mailto:s.pedrozag@uniandes.edu.co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ac.lopez2@uniandes.edu.co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470868" y="1814732"/>
            <a:ext cx="10359896" cy="826833"/>
          </a:xfrm>
        </p:spPr>
        <p:txBody>
          <a:bodyPr>
            <a:noAutofit/>
          </a:bodyPr>
          <a:lstStyle/>
          <a:p>
            <a:r>
              <a:rPr lang="es-CO" sz="4000" dirty="0">
                <a:latin typeface="Century Gothic" panose="020B0502020202020204" pitchFamily="34" charset="0"/>
              </a:rPr>
              <a:t>BIENVENIDA E INTRODUCCIÓN AL CURSO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47094242-8D7F-4883-8E64-A43E1E37E5FF}"/>
              </a:ext>
            </a:extLst>
          </p:cNvPr>
          <p:cNvSpPr/>
          <p:nvPr/>
        </p:nvSpPr>
        <p:spPr>
          <a:xfrm>
            <a:off x="1415434" y="118110"/>
            <a:ext cx="278153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CO" sz="1100" b="1" dirty="0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  <a:sym typeface="Gill Sans Light"/>
              </a:rPr>
              <a:t>Departamento de Ingeniería Industrial</a:t>
            </a:r>
            <a:endParaRPr lang="es-CO" sz="1100" b="1" dirty="0">
              <a:solidFill>
                <a:schemeClr val="accent2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  <p:pic>
        <p:nvPicPr>
          <p:cNvPr id="1026" name="Picture 2" descr="Clientes y aliados | Centro de Evaluación | Uniandes">
            <a:extLst>
              <a:ext uri="{FF2B5EF4-FFF2-40B4-BE49-F238E27FC236}">
                <a16:creationId xmlns:a16="http://schemas.microsoft.com/office/drawing/2014/main" id="{D2A00364-D957-B6CC-C8C3-335B3CE9EB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965" y="118110"/>
            <a:ext cx="806123" cy="310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Gráfico 11" descr="Open book contorno">
            <a:extLst>
              <a:ext uri="{FF2B5EF4-FFF2-40B4-BE49-F238E27FC236}">
                <a16:creationId xmlns:a16="http://schemas.microsoft.com/office/drawing/2014/main" id="{52403B49-6EB3-5618-7D88-A91409E36D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134957" y="3342889"/>
            <a:ext cx="2695807" cy="2695807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6CD8E84B-972D-FF12-DD5B-32E9A0CB5D54}"/>
              </a:ext>
            </a:extLst>
          </p:cNvPr>
          <p:cNvSpPr txBox="1"/>
          <p:nvPr/>
        </p:nvSpPr>
        <p:spPr>
          <a:xfrm>
            <a:off x="1045027" y="3342889"/>
            <a:ext cx="6349598" cy="249299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CO" sz="1600" b="1" u="sng" dirty="0">
                <a:solidFill>
                  <a:schemeClr val="bg1"/>
                </a:solidFill>
                <a:latin typeface="Century Gothic"/>
              </a:rPr>
              <a:t>													</a:t>
            </a:r>
            <a:endParaRPr lang="es-CO" sz="2000" b="1" u="sng" dirty="0">
              <a:solidFill>
                <a:schemeClr val="bg1"/>
              </a:solidFill>
              <a:latin typeface="Century Gothic"/>
            </a:endParaRPr>
          </a:p>
          <a:p>
            <a:endParaRPr lang="es-CO" sz="10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r>
              <a:rPr lang="es-CO" sz="2000" b="1" dirty="0">
                <a:solidFill>
                  <a:schemeClr val="bg1"/>
                </a:solidFill>
                <a:latin typeface="Century Gothic"/>
              </a:rPr>
              <a:t>DEPARTAMENTO DE INGENIERÍA INDUSTRIAL</a:t>
            </a:r>
          </a:p>
          <a:p>
            <a:r>
              <a:rPr lang="es-CO" sz="2000" b="1" dirty="0">
                <a:solidFill>
                  <a:schemeClr val="bg1"/>
                </a:solidFill>
                <a:latin typeface="Century Gothic"/>
              </a:rPr>
              <a:t>FACULTAD DE INGENIERÍA</a:t>
            </a:r>
          </a:p>
          <a:p>
            <a:r>
              <a:rPr lang="es-CO" sz="1000" b="1" u="sng" dirty="0">
                <a:solidFill>
                  <a:schemeClr val="bg1"/>
                </a:solidFill>
                <a:latin typeface="Century Gothic"/>
              </a:rPr>
              <a:t>													</a:t>
            </a:r>
          </a:p>
          <a:p>
            <a:endParaRPr lang="es-CO" sz="20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r>
              <a:rPr lang="es-CO" sz="2000" b="1" dirty="0">
                <a:solidFill>
                  <a:schemeClr val="bg1"/>
                </a:solidFill>
                <a:latin typeface="Century Gothic"/>
              </a:rPr>
              <a:t>Curso       </a:t>
            </a:r>
            <a:r>
              <a:rPr lang="es-CO" sz="2000" dirty="0">
                <a:solidFill>
                  <a:schemeClr val="bg1"/>
                </a:solidFill>
                <a:latin typeface="Century Gothic"/>
              </a:rPr>
              <a:t>ANÁLISIS DE DECISIONES DE INVERSIÓN</a:t>
            </a:r>
          </a:p>
          <a:p>
            <a:r>
              <a:rPr lang="es-CO" sz="2000" b="1" dirty="0">
                <a:solidFill>
                  <a:schemeClr val="bg1"/>
                </a:solidFill>
                <a:latin typeface="Century Gothic"/>
              </a:rPr>
              <a:t>Correo     </a:t>
            </a:r>
            <a:r>
              <a:rPr lang="es-CO" sz="2000" dirty="0" err="1">
                <a:solidFill>
                  <a:schemeClr val="bg1"/>
                </a:solidFill>
                <a:latin typeface="Century Gothic"/>
              </a:rPr>
              <a:t>cursoanadec@uniandes.edu.co</a:t>
            </a:r>
            <a:endParaRPr lang="es-CO" sz="2000">
              <a:solidFill>
                <a:schemeClr val="bg1"/>
              </a:solidFill>
              <a:latin typeface="Century Gothic"/>
            </a:endParaRPr>
          </a:p>
          <a:p>
            <a:endParaRPr lang="es-CO" sz="2000" b="1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B485D8E5-F189-11FA-E907-5B6870F1FC0E}"/>
              </a:ext>
            </a:extLst>
          </p:cNvPr>
          <p:cNvSpPr/>
          <p:nvPr/>
        </p:nvSpPr>
        <p:spPr>
          <a:xfrm>
            <a:off x="8399257" y="118110"/>
            <a:ext cx="315077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CO" sz="1100" b="1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  <a:sym typeface="Gill Sans Light"/>
              </a:rPr>
              <a:t>Curso</a:t>
            </a:r>
            <a:r>
              <a:rPr lang="es-CO" sz="1100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  <a:sym typeface="Gill Sans Light"/>
              </a:rPr>
              <a:t> Análisis de Decisiones de Inversión</a:t>
            </a:r>
            <a:endParaRPr lang="es-CO" sz="1100">
              <a:solidFill>
                <a:schemeClr val="accent2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26745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O" sz="3200">
                <a:latin typeface="Century Gothic" panose="020B0502020202020204" pitchFamily="34" charset="0"/>
              </a:rPr>
              <a:t>AGENDA PROPUESTA</a:t>
            </a:r>
          </a:p>
        </p:txBody>
      </p:sp>
      <p:pic>
        <p:nvPicPr>
          <p:cNvPr id="6" name="Picture 6" descr="Resultado de imagen para RELOJ VECTOR">
            <a:extLst>
              <a:ext uri="{FF2B5EF4-FFF2-40B4-BE49-F238E27FC236}">
                <a16:creationId xmlns:a16="http://schemas.microsoft.com/office/drawing/2014/main" id="{0F651596-1125-43ED-8471-A57EDDF351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17" t="6285" r="24815" b="6503"/>
          <a:stretch/>
        </p:blipFill>
        <p:spPr bwMode="auto">
          <a:xfrm>
            <a:off x="1256045" y="2772729"/>
            <a:ext cx="1236705" cy="1246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ángulo 22">
            <a:extLst>
              <a:ext uri="{FF2B5EF4-FFF2-40B4-BE49-F238E27FC236}">
                <a16:creationId xmlns:a16="http://schemas.microsoft.com/office/drawing/2014/main" id="{8F837980-0A38-47A1-8A30-C7AFF3A98D5A}"/>
              </a:ext>
            </a:extLst>
          </p:cNvPr>
          <p:cNvSpPr/>
          <p:nvPr/>
        </p:nvSpPr>
        <p:spPr>
          <a:xfrm>
            <a:off x="2806200" y="2772729"/>
            <a:ext cx="8540907" cy="3046988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Clr>
                <a:schemeClr val="accent3">
                  <a:lumMod val="75000"/>
                </a:schemeClr>
              </a:buClr>
              <a:buFont typeface="Gill Sans MT" panose="020B0502020104020203"/>
              <a:buAutoNum type="arabicPeriod"/>
            </a:pPr>
            <a:r>
              <a:rPr lang="es-CO" sz="1600">
                <a:solidFill>
                  <a:schemeClr val="bg2">
                    <a:lumMod val="90000"/>
                  </a:schemeClr>
                </a:solidFill>
                <a:latin typeface="Century Gothic"/>
                <a:cs typeface="Arial"/>
              </a:rPr>
              <a:t>Bienvenida al curso.</a:t>
            </a:r>
            <a:endParaRPr lang="es-ES" sz="1600">
              <a:solidFill>
                <a:schemeClr val="bg2">
                  <a:lumMod val="90000"/>
                </a:schemeClr>
              </a:solidFill>
              <a:latin typeface="Century Gothic"/>
              <a:cs typeface="Arial"/>
            </a:endParaRPr>
          </a:p>
          <a:p>
            <a:pPr marL="342900" indent="-342900">
              <a:buClr>
                <a:srgbClr val="2C7C9F"/>
              </a:buClr>
              <a:buFontTx/>
              <a:buAutoNum type="arabicPeriod"/>
            </a:pPr>
            <a:endParaRPr lang="es-CO" sz="1600">
              <a:solidFill>
                <a:schemeClr val="bg2">
                  <a:lumMod val="90000"/>
                </a:schemeClr>
              </a:solidFill>
              <a:latin typeface="Century Gothic"/>
              <a:cs typeface="Arial"/>
            </a:endParaRPr>
          </a:p>
          <a:p>
            <a:pPr marL="342900" indent="-342900">
              <a:buClr>
                <a:srgbClr val="48BE7A"/>
              </a:buClr>
              <a:buFontTx/>
              <a:buAutoNum type="arabicPeriod"/>
            </a:pPr>
            <a:r>
              <a:rPr lang="es-CO" sz="1600">
                <a:solidFill>
                  <a:schemeClr val="bg2">
                    <a:lumMod val="90000"/>
                  </a:schemeClr>
                </a:solidFill>
                <a:latin typeface="Century Gothic"/>
                <a:cs typeface="Arial"/>
              </a:rPr>
              <a:t>Presentación del equipo de la sección magistral.</a:t>
            </a:r>
            <a:endParaRPr lang="es-CO" sz="1600">
              <a:solidFill>
                <a:schemeClr val="bg2">
                  <a:lumMod val="90000"/>
                </a:schemeClr>
              </a:solidFill>
              <a:latin typeface="Century Gothic"/>
            </a:endParaRPr>
          </a:p>
          <a:p>
            <a:pPr marL="342900" indent="-342900">
              <a:buClr>
                <a:srgbClr val="48BE7A"/>
              </a:buClr>
              <a:buFontTx/>
              <a:buAutoNum type="arabicPeriod"/>
            </a:pPr>
            <a:endParaRPr lang="es-CO" sz="1600">
              <a:solidFill>
                <a:schemeClr val="accent1"/>
              </a:solidFill>
              <a:latin typeface="Century Gothic"/>
            </a:endParaRPr>
          </a:p>
          <a:p>
            <a:pPr marL="342900" indent="-342900">
              <a:buClr>
                <a:srgbClr val="48BE7A"/>
              </a:buClr>
              <a:buFontTx/>
              <a:buAutoNum type="arabicPeriod"/>
            </a:pPr>
            <a:r>
              <a:rPr lang="es-CO" sz="1600">
                <a:solidFill>
                  <a:schemeClr val="accent1"/>
                </a:solidFill>
                <a:latin typeface="Century Gothic"/>
                <a:cs typeface="Arial"/>
              </a:rPr>
              <a:t>Revisión del programa y reglas de juego del curso.</a:t>
            </a:r>
            <a:endParaRPr lang="es-CO" sz="1600">
              <a:solidFill>
                <a:schemeClr val="accent1"/>
              </a:solidFill>
              <a:latin typeface="Century Gothic"/>
            </a:endParaRPr>
          </a:p>
          <a:p>
            <a:pPr marL="342900" indent="-342900">
              <a:buClr>
                <a:srgbClr val="48BE7A"/>
              </a:buClr>
              <a:buFontTx/>
              <a:buAutoNum type="arabicPeriod"/>
            </a:pPr>
            <a:endParaRPr lang="es-CO" sz="1600">
              <a:solidFill>
                <a:schemeClr val="accent1"/>
              </a:solidFill>
              <a:latin typeface="Century Gothic"/>
              <a:cs typeface="Arial"/>
            </a:endParaRPr>
          </a:p>
          <a:p>
            <a:pPr marL="342900" indent="-342900">
              <a:buClr>
                <a:srgbClr val="48BE7A"/>
              </a:buClr>
              <a:buFontTx/>
              <a:buAutoNum type="arabicPeriod"/>
            </a:pPr>
            <a:r>
              <a:rPr lang="es-CO" sz="1600">
                <a:solidFill>
                  <a:schemeClr val="bg2">
                    <a:lumMod val="90000"/>
                  </a:schemeClr>
                </a:solidFill>
                <a:latin typeface="Century Gothic"/>
                <a:cs typeface="Arial"/>
              </a:rPr>
              <a:t>Introducción al curso.</a:t>
            </a:r>
            <a:endParaRPr lang="es-CO" sz="1600">
              <a:solidFill>
                <a:schemeClr val="bg2">
                  <a:lumMod val="90000"/>
                </a:schemeClr>
              </a:solidFill>
              <a:latin typeface="Century Gothic" panose="020B0502020202020204" pitchFamily="34" charset="0"/>
              <a:cs typeface="Arial"/>
            </a:endParaRPr>
          </a:p>
          <a:p>
            <a:pPr marL="342900" indent="-342900">
              <a:buClr>
                <a:srgbClr val="48BE7A"/>
              </a:buClr>
              <a:buAutoNum type="arabicPeriod"/>
            </a:pPr>
            <a:endParaRPr lang="es-CO" sz="1600">
              <a:solidFill>
                <a:schemeClr val="bg2">
                  <a:lumMod val="90000"/>
                </a:schemeClr>
              </a:solidFill>
              <a:latin typeface="Century Gothic" panose="020B0502020202020204" pitchFamily="34" charset="0"/>
              <a:cs typeface="Arial"/>
            </a:endParaRPr>
          </a:p>
          <a:p>
            <a:pPr marL="342900" indent="-342900">
              <a:buClr>
                <a:srgbClr val="48BE7A"/>
              </a:buClr>
              <a:buAutoNum type="arabicPeriod"/>
            </a:pPr>
            <a:r>
              <a:rPr lang="es-CO" sz="1600">
                <a:solidFill>
                  <a:schemeClr val="bg2">
                    <a:lumMod val="90000"/>
                  </a:schemeClr>
                </a:solidFill>
                <a:latin typeface="Century Gothic"/>
                <a:cs typeface="Arial"/>
              </a:rPr>
              <a:t>Definición de proyecto de inversión y sus respectivas etapas.</a:t>
            </a:r>
            <a:endParaRPr lang="es-CO" sz="1600">
              <a:solidFill>
                <a:schemeClr val="bg2">
                  <a:lumMod val="90000"/>
                </a:schemeClr>
              </a:solidFill>
              <a:latin typeface="Century Gothic" panose="020B0502020202020204" pitchFamily="34" charset="0"/>
              <a:cs typeface="Arial"/>
            </a:endParaRPr>
          </a:p>
          <a:p>
            <a:pPr marL="342900" indent="-342900">
              <a:buClr>
                <a:srgbClr val="48BE7A"/>
              </a:buClr>
              <a:buAutoNum type="arabicPeriod"/>
            </a:pPr>
            <a:endParaRPr lang="es-CO" sz="1600">
              <a:solidFill>
                <a:schemeClr val="accent1"/>
              </a:solidFill>
              <a:latin typeface="Century Gothic" panose="020B0502020202020204" pitchFamily="34" charset="0"/>
              <a:cs typeface="Arial"/>
            </a:endParaRPr>
          </a:p>
          <a:p>
            <a:pPr marL="342900" indent="-342900">
              <a:buClr>
                <a:srgbClr val="48BE7A"/>
              </a:buClr>
              <a:buAutoNum type="arabicPeriod"/>
            </a:pPr>
            <a:endParaRPr lang="es-CO" sz="1600">
              <a:solidFill>
                <a:schemeClr val="accent1"/>
              </a:solidFill>
              <a:latin typeface="Century Gothic" panose="020B0502020202020204" pitchFamily="34" charset="0"/>
              <a:cs typeface="Arial"/>
            </a:endParaRPr>
          </a:p>
          <a:p>
            <a:pPr>
              <a:buClr>
                <a:schemeClr val="accent3">
                  <a:lumMod val="75000"/>
                </a:schemeClr>
              </a:buClr>
            </a:pPr>
            <a:endParaRPr lang="es-CO" sz="1600">
              <a:solidFill>
                <a:schemeClr val="accent1"/>
              </a:solidFill>
              <a:latin typeface="Century Gothic" panose="020B0502020202020204" pitchFamily="34" charset="0"/>
            </a:endParaRP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8E86F046-042E-5492-3FBC-4E0C89F4D940}"/>
              </a:ext>
            </a:extLst>
          </p:cNvPr>
          <p:cNvSpPr/>
          <p:nvPr/>
        </p:nvSpPr>
        <p:spPr>
          <a:xfrm>
            <a:off x="1415434" y="118110"/>
            <a:ext cx="278153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CO" sz="1100" b="1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  <a:sym typeface="Gill Sans Light"/>
              </a:rPr>
              <a:t>Departamento de Ingeniería Industrial</a:t>
            </a:r>
            <a:endParaRPr lang="es-CO" sz="1100" b="1">
              <a:solidFill>
                <a:schemeClr val="accent2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  <p:pic>
        <p:nvPicPr>
          <p:cNvPr id="8" name="Picture 2" descr="Clientes y aliados | Centro de Evaluación | Uniandes">
            <a:extLst>
              <a:ext uri="{FF2B5EF4-FFF2-40B4-BE49-F238E27FC236}">
                <a16:creationId xmlns:a16="http://schemas.microsoft.com/office/drawing/2014/main" id="{5A2F8A99-E4A5-BAC5-C9B9-FA7BF32546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965" y="118110"/>
            <a:ext cx="806123" cy="310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Marcador de número de diapositiva 3">
            <a:extLst>
              <a:ext uri="{FF2B5EF4-FFF2-40B4-BE49-F238E27FC236}">
                <a16:creationId xmlns:a16="http://schemas.microsoft.com/office/drawing/2014/main" id="{0815CFCB-F183-4544-08E8-E1A91701B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sz="2000" b="1" smtClean="0">
                <a:latin typeface="Century Gothic" panose="020B0502020202020204" pitchFamily="34" charset="0"/>
              </a:rPr>
              <a:pPr/>
              <a:t>10</a:t>
            </a:fld>
            <a:endParaRPr lang="en-US" sz="2000" b="1">
              <a:latin typeface="Century Gothic" panose="020B0502020202020204" pitchFamily="34" charset="0"/>
            </a:endParaRP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478E9A7C-A0A6-EABF-062C-690CFC2E9452}"/>
              </a:ext>
            </a:extLst>
          </p:cNvPr>
          <p:cNvSpPr/>
          <p:nvPr/>
        </p:nvSpPr>
        <p:spPr>
          <a:xfrm>
            <a:off x="8399257" y="118110"/>
            <a:ext cx="315077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CO" sz="1100" b="1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  <a:sym typeface="Gill Sans Light"/>
              </a:rPr>
              <a:t>Curso</a:t>
            </a:r>
            <a:r>
              <a:rPr lang="es-CO" sz="1100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  <a:sym typeface="Gill Sans Light"/>
              </a:rPr>
              <a:t> Análisis de Decisiones de Inversión</a:t>
            </a:r>
            <a:endParaRPr lang="es-CO" sz="1100">
              <a:solidFill>
                <a:schemeClr val="accent2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5543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ítulo 1">
            <a:extLst>
              <a:ext uri="{FF2B5EF4-FFF2-40B4-BE49-F238E27FC236}">
                <a16:creationId xmlns:a16="http://schemas.microsoft.com/office/drawing/2014/main" id="{F6872B4D-4F67-4084-8AD5-4BE242FBB3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>
            <a:normAutofit/>
          </a:bodyPr>
          <a:lstStyle/>
          <a:p>
            <a:r>
              <a:rPr lang="es-CO" sz="3200">
                <a:latin typeface="Century Gothic" panose="020B0502020202020204" pitchFamily="34" charset="0"/>
              </a:rPr>
              <a:t>EVALUACIÓN</a:t>
            </a:r>
          </a:p>
        </p:txBody>
      </p:sp>
      <p:graphicFrame>
        <p:nvGraphicFramePr>
          <p:cNvPr id="8" name="Tabla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6296770"/>
              </p:ext>
            </p:extLst>
          </p:nvPr>
        </p:nvGraphicFramePr>
        <p:xfrm>
          <a:off x="3194281" y="2712203"/>
          <a:ext cx="5803437" cy="3167768"/>
        </p:xfrm>
        <a:graphic>
          <a:graphicData uri="http://schemas.openxmlformats.org/drawingml/2006/table">
            <a:tbl>
              <a:tblPr firstRow="1" firstCol="1" bandRow="1">
                <a:tableStyleId>{72833802-FEF1-4C79-8D5D-14CF1EAF98D9}</a:tableStyleId>
              </a:tblPr>
              <a:tblGrid>
                <a:gridCol w="3298242">
                  <a:extLst>
                    <a:ext uri="{9D8B030D-6E8A-4147-A177-3AD203B41FA5}">
                      <a16:colId xmlns:a16="http://schemas.microsoft.com/office/drawing/2014/main" val="395370261"/>
                    </a:ext>
                  </a:extLst>
                </a:gridCol>
                <a:gridCol w="2505195">
                  <a:extLst>
                    <a:ext uri="{9D8B030D-6E8A-4147-A177-3AD203B41FA5}">
                      <a16:colId xmlns:a16="http://schemas.microsoft.com/office/drawing/2014/main" val="3787657359"/>
                    </a:ext>
                  </a:extLst>
                </a:gridCol>
              </a:tblGrid>
              <a:tr h="55793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2000">
                          <a:effectLst/>
                          <a:latin typeface="Century Gothic" panose="020B0502020202020204" pitchFamily="34" charset="0"/>
                        </a:rPr>
                        <a:t>Ítem</a:t>
                      </a:r>
                      <a:endParaRPr lang="es-CO" sz="20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2000">
                          <a:effectLst/>
                          <a:latin typeface="Century Gothic" panose="020B0502020202020204" pitchFamily="34" charset="0"/>
                        </a:rPr>
                        <a:t>Porcentaje (%)</a:t>
                      </a:r>
                      <a:endParaRPr lang="es-CO" sz="20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05226414"/>
                  </a:ext>
                </a:extLst>
              </a:tr>
              <a:tr h="58893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2000">
                          <a:solidFill>
                            <a:schemeClr val="accent1"/>
                          </a:solidFill>
                          <a:effectLst/>
                          <a:latin typeface="Century Gothic" panose="020B0502020202020204" pitchFamily="34" charset="0"/>
                        </a:rPr>
                        <a:t>Examen Parcial </a:t>
                      </a:r>
                      <a:r>
                        <a:rPr lang="es-CO" sz="2000" i="1">
                          <a:solidFill>
                            <a:schemeClr val="accent1"/>
                          </a:solidFill>
                          <a:effectLst/>
                          <a:latin typeface="Century Gothic" panose="020B0502020202020204" pitchFamily="34" charset="0"/>
                        </a:rPr>
                        <a:t>Midterm</a:t>
                      </a:r>
                      <a:endParaRPr lang="es-CO" sz="2000" i="1">
                        <a:solidFill>
                          <a:schemeClr val="accent1"/>
                        </a:solidFill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2000">
                          <a:solidFill>
                            <a:schemeClr val="accent1"/>
                          </a:solidFill>
                          <a:effectLst/>
                          <a:latin typeface="Century Gothic" panose="020B0502020202020204" pitchFamily="34" charset="0"/>
                        </a:rPr>
                        <a:t>30%</a:t>
                      </a:r>
                      <a:endParaRPr lang="es-CO" sz="2000">
                        <a:solidFill>
                          <a:schemeClr val="accent1"/>
                        </a:solidFill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4034774"/>
                  </a:ext>
                </a:extLst>
              </a:tr>
              <a:tr h="67363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2000">
                          <a:solidFill>
                            <a:schemeClr val="accent1"/>
                          </a:solidFill>
                          <a:effectLst/>
                          <a:latin typeface="Century Gothic" panose="020B0502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Examen Parcial Final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2000">
                          <a:solidFill>
                            <a:schemeClr val="accent1"/>
                          </a:solidFill>
                          <a:effectLst/>
                          <a:latin typeface="Century Gothic" panose="020B0502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30%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3224080"/>
                  </a:ext>
                </a:extLst>
              </a:tr>
              <a:tr h="67363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2000">
                          <a:solidFill>
                            <a:schemeClr val="accent1"/>
                          </a:solidFill>
                          <a:effectLst/>
                          <a:latin typeface="Century Gothic" panose="020B0502020202020204" pitchFamily="34" charset="0"/>
                        </a:rPr>
                        <a:t>Caso de Consultoría </a:t>
                      </a:r>
                      <a:endParaRPr lang="es-CO" sz="2000">
                        <a:solidFill>
                          <a:schemeClr val="accent1"/>
                        </a:solidFill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2000">
                          <a:solidFill>
                            <a:schemeClr val="accent1"/>
                          </a:solidFill>
                          <a:effectLst/>
                          <a:latin typeface="Century Gothic" panose="020B0502020202020204" pitchFamily="34" charset="0"/>
                        </a:rPr>
                        <a:t>20%</a:t>
                      </a:r>
                      <a:endParaRPr lang="es-CO" sz="2000">
                        <a:solidFill>
                          <a:schemeClr val="accent1"/>
                        </a:solidFill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26958484"/>
                  </a:ext>
                </a:extLst>
              </a:tr>
              <a:tr h="67363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2000">
                          <a:solidFill>
                            <a:schemeClr val="accent1"/>
                          </a:solidFill>
                          <a:effectLst/>
                          <a:latin typeface="Century Gothic" panose="020B0502020202020204" pitchFamily="34" charset="0"/>
                        </a:rPr>
                        <a:t>Actividades magistrales</a:t>
                      </a:r>
                      <a:endParaRPr lang="es-CO" sz="2000">
                        <a:solidFill>
                          <a:schemeClr val="accent1"/>
                        </a:solidFill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2000">
                          <a:solidFill>
                            <a:schemeClr val="accent1"/>
                          </a:solidFill>
                          <a:effectLst/>
                          <a:latin typeface="Century Gothic" panose="020B0502020202020204" pitchFamily="34" charset="0"/>
                        </a:rPr>
                        <a:t>20%</a:t>
                      </a:r>
                      <a:endParaRPr lang="es-CO" sz="2000">
                        <a:solidFill>
                          <a:schemeClr val="accent1"/>
                        </a:solidFill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8647537"/>
                  </a:ext>
                </a:extLst>
              </a:tr>
            </a:tbl>
          </a:graphicData>
        </a:graphic>
      </p:graphicFrame>
      <p:sp>
        <p:nvSpPr>
          <p:cNvPr id="6" name="Rectángulo 5">
            <a:extLst>
              <a:ext uri="{FF2B5EF4-FFF2-40B4-BE49-F238E27FC236}">
                <a16:creationId xmlns:a16="http://schemas.microsoft.com/office/drawing/2014/main" id="{FACCE5D7-307F-03EB-BF54-99171E9F6281}"/>
              </a:ext>
            </a:extLst>
          </p:cNvPr>
          <p:cNvSpPr/>
          <p:nvPr/>
        </p:nvSpPr>
        <p:spPr>
          <a:xfrm>
            <a:off x="1415434" y="118110"/>
            <a:ext cx="278153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CO" sz="1100" b="1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  <a:sym typeface="Gill Sans Light"/>
              </a:rPr>
              <a:t>Departamento de Ingeniería Industrial</a:t>
            </a:r>
            <a:endParaRPr lang="es-CO" sz="1100" b="1">
              <a:solidFill>
                <a:schemeClr val="accent2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  <p:pic>
        <p:nvPicPr>
          <p:cNvPr id="10" name="Picture 2" descr="Clientes y aliados | Centro de Evaluación | Uniandes">
            <a:extLst>
              <a:ext uri="{FF2B5EF4-FFF2-40B4-BE49-F238E27FC236}">
                <a16:creationId xmlns:a16="http://schemas.microsoft.com/office/drawing/2014/main" id="{85B2D4DE-DA81-F67E-5C8C-3C665757FB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965" y="118110"/>
            <a:ext cx="806123" cy="310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Marcador de número de diapositiva 3">
            <a:extLst>
              <a:ext uri="{FF2B5EF4-FFF2-40B4-BE49-F238E27FC236}">
                <a16:creationId xmlns:a16="http://schemas.microsoft.com/office/drawing/2014/main" id="{36BDAE7F-9137-15D6-D56F-6029B2468B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sz="2000" b="1" smtClean="0">
                <a:latin typeface="Century Gothic" panose="020B0502020202020204" pitchFamily="34" charset="0"/>
              </a:rPr>
              <a:pPr/>
              <a:t>11</a:t>
            </a:fld>
            <a:endParaRPr lang="en-US" sz="2000" b="1">
              <a:latin typeface="Century Gothic" panose="020B0502020202020204" pitchFamily="34" charset="0"/>
            </a:endParaRP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86F6E6F2-A07A-754D-34CA-9CB83935AD30}"/>
              </a:ext>
            </a:extLst>
          </p:cNvPr>
          <p:cNvSpPr/>
          <p:nvPr/>
        </p:nvSpPr>
        <p:spPr>
          <a:xfrm>
            <a:off x="8399257" y="118110"/>
            <a:ext cx="315077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CO" sz="1100" b="1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  <a:sym typeface="Gill Sans Light"/>
              </a:rPr>
              <a:t>Curso</a:t>
            </a:r>
            <a:r>
              <a:rPr lang="es-CO" sz="1100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  <a:sym typeface="Gill Sans Light"/>
              </a:rPr>
              <a:t> Análisis de Decisiones de Inversión</a:t>
            </a:r>
            <a:endParaRPr lang="es-CO" sz="1100">
              <a:solidFill>
                <a:schemeClr val="accent2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55599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ítulo 1">
            <a:extLst>
              <a:ext uri="{FF2B5EF4-FFF2-40B4-BE49-F238E27FC236}">
                <a16:creationId xmlns:a16="http://schemas.microsoft.com/office/drawing/2014/main" id="{F6872B4D-4F67-4084-8AD5-4BE242FBB3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>
            <a:normAutofit/>
          </a:bodyPr>
          <a:lstStyle/>
          <a:p>
            <a:r>
              <a:rPr lang="es-CO" sz="3200">
                <a:latin typeface="Century Gothic" panose="020B0502020202020204" pitchFamily="34" charset="0"/>
              </a:rPr>
              <a:t>EVALUACIÓN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FACCE5D7-307F-03EB-BF54-99171E9F6281}"/>
              </a:ext>
            </a:extLst>
          </p:cNvPr>
          <p:cNvSpPr/>
          <p:nvPr/>
        </p:nvSpPr>
        <p:spPr>
          <a:xfrm>
            <a:off x="1415434" y="118110"/>
            <a:ext cx="278153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CO" sz="1100" b="1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  <a:sym typeface="Gill Sans Light"/>
              </a:rPr>
              <a:t>Departamento de Ingeniería Industrial</a:t>
            </a:r>
            <a:endParaRPr lang="es-CO" sz="1100" b="1">
              <a:solidFill>
                <a:schemeClr val="accent2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  <p:pic>
        <p:nvPicPr>
          <p:cNvPr id="10" name="Picture 2" descr="Clientes y aliados | Centro de Evaluación | Uniandes">
            <a:extLst>
              <a:ext uri="{FF2B5EF4-FFF2-40B4-BE49-F238E27FC236}">
                <a16:creationId xmlns:a16="http://schemas.microsoft.com/office/drawing/2014/main" id="{85B2D4DE-DA81-F67E-5C8C-3C665757FB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965" y="118110"/>
            <a:ext cx="806123" cy="310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AA534CD3-F93E-53B3-7193-FB3600C63D84}"/>
              </a:ext>
            </a:extLst>
          </p:cNvPr>
          <p:cNvSpPr/>
          <p:nvPr/>
        </p:nvSpPr>
        <p:spPr>
          <a:xfrm>
            <a:off x="3396460" y="1996403"/>
            <a:ext cx="5482689" cy="1077218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s-ES_tradnl" sz="1600" b="1">
                <a:solidFill>
                  <a:srgbClr val="C00000"/>
                </a:solidFill>
                <a:latin typeface="Century Gothic" panose="020B0502020202020204" pitchFamily="34" charset="0"/>
              </a:rPr>
              <a:t>Teórico - Práctico</a:t>
            </a:r>
          </a:p>
          <a:p>
            <a:pPr algn="ctr"/>
            <a:endParaRPr lang="es-ES_tradnl" sz="1600">
              <a:solidFill>
                <a:schemeClr val="accent1"/>
              </a:solidFill>
              <a:latin typeface="Century Gothic" panose="020B0502020202020204" pitchFamily="34" charset="0"/>
            </a:endParaRPr>
          </a:p>
          <a:p>
            <a:pPr algn="ctr"/>
            <a:r>
              <a:rPr lang="es-ES_tradnl" sz="1600">
                <a:solidFill>
                  <a:schemeClr val="accent1"/>
                </a:solidFill>
                <a:latin typeface="Century Gothic"/>
              </a:rPr>
              <a:t>Martes 24 de marzo y  jueves 26 de 2025 </a:t>
            </a:r>
          </a:p>
          <a:p>
            <a:pPr algn="ctr"/>
            <a:r>
              <a:rPr lang="es-ES_tradnl" sz="1600">
                <a:solidFill>
                  <a:schemeClr val="accent1"/>
                </a:solidFill>
                <a:latin typeface="Century Gothic"/>
              </a:rPr>
              <a:t>(durante la clase)</a:t>
            </a:r>
            <a:endParaRPr lang="es-ES_tradnl" sz="1600">
              <a:solidFill>
                <a:schemeClr val="accent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88F0E8EE-3600-B6F3-C187-53A19FFB4D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1005" y="2683690"/>
            <a:ext cx="2442827" cy="2442827"/>
          </a:xfrm>
          <a:prstGeom prst="rect">
            <a:avLst/>
          </a:prstGeom>
        </p:spPr>
      </p:pic>
      <p:sp>
        <p:nvSpPr>
          <p:cNvPr id="9" name="Marcador de número de diapositiva 3">
            <a:extLst>
              <a:ext uri="{FF2B5EF4-FFF2-40B4-BE49-F238E27FC236}">
                <a16:creationId xmlns:a16="http://schemas.microsoft.com/office/drawing/2014/main" id="{AB849D67-843B-F8B1-B04D-08AC184CCC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sz="2000" b="1" smtClean="0">
                <a:latin typeface="Century Gothic" panose="020B0502020202020204" pitchFamily="34" charset="0"/>
              </a:rPr>
              <a:pPr/>
              <a:t>12</a:t>
            </a:fld>
            <a:endParaRPr lang="en-US" sz="2000" b="1">
              <a:latin typeface="Century Gothic" panose="020B0502020202020204" pitchFamily="34" charset="0"/>
            </a:endParaRP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070DDDE9-613B-2779-D3B1-B95EF4E0DDA3}"/>
              </a:ext>
            </a:extLst>
          </p:cNvPr>
          <p:cNvSpPr/>
          <p:nvPr/>
        </p:nvSpPr>
        <p:spPr>
          <a:xfrm>
            <a:off x="8399257" y="118110"/>
            <a:ext cx="315077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CO" sz="1100" b="1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  <a:sym typeface="Gill Sans Light"/>
              </a:rPr>
              <a:t>Curso</a:t>
            </a:r>
            <a:r>
              <a:rPr lang="es-CO" sz="1100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  <a:sym typeface="Gill Sans Light"/>
              </a:rPr>
              <a:t> Análisis de Decisiones de Inversión</a:t>
            </a:r>
            <a:endParaRPr lang="es-CO" sz="1100">
              <a:solidFill>
                <a:schemeClr val="accent2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  <p:graphicFrame>
        <p:nvGraphicFramePr>
          <p:cNvPr id="4" name="Tabla 7">
            <a:extLst>
              <a:ext uri="{FF2B5EF4-FFF2-40B4-BE49-F238E27FC236}">
                <a16:creationId xmlns:a16="http://schemas.microsoft.com/office/drawing/2014/main" id="{51E2EAD4-1AC6-4F6E-38BA-B48111D7DE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9905092"/>
              </p:ext>
            </p:extLst>
          </p:nvPr>
        </p:nvGraphicFramePr>
        <p:xfrm>
          <a:off x="3161655" y="3177150"/>
          <a:ext cx="5851562" cy="2671515"/>
        </p:xfrm>
        <a:graphic>
          <a:graphicData uri="http://schemas.openxmlformats.org/drawingml/2006/table">
            <a:tbl>
              <a:tblPr firstRow="1" firstCol="1" bandRow="1">
                <a:tableStyleId>{72833802-FEF1-4C79-8D5D-14CF1EAF98D9}</a:tableStyleId>
              </a:tblPr>
              <a:tblGrid>
                <a:gridCol w="3325593">
                  <a:extLst>
                    <a:ext uri="{9D8B030D-6E8A-4147-A177-3AD203B41FA5}">
                      <a16:colId xmlns:a16="http://schemas.microsoft.com/office/drawing/2014/main" val="395370261"/>
                    </a:ext>
                  </a:extLst>
                </a:gridCol>
                <a:gridCol w="2525969">
                  <a:extLst>
                    <a:ext uri="{9D8B030D-6E8A-4147-A177-3AD203B41FA5}">
                      <a16:colId xmlns:a16="http://schemas.microsoft.com/office/drawing/2014/main" val="3787657359"/>
                    </a:ext>
                  </a:extLst>
                </a:gridCol>
              </a:tblGrid>
              <a:tr h="47053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2000">
                          <a:effectLst/>
                          <a:latin typeface="Century Gothic" panose="020B0502020202020204" pitchFamily="34" charset="0"/>
                        </a:rPr>
                        <a:t>Ítem</a:t>
                      </a:r>
                      <a:endParaRPr lang="es-CO" sz="20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2000">
                          <a:effectLst/>
                          <a:latin typeface="Century Gothic" panose="020B0502020202020204" pitchFamily="34" charset="0"/>
                        </a:rPr>
                        <a:t>Porcentaje (%)</a:t>
                      </a:r>
                      <a:endParaRPr lang="es-CO" sz="20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05226414"/>
                  </a:ext>
                </a:extLst>
              </a:tr>
              <a:tr h="49667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2000">
                          <a:solidFill>
                            <a:schemeClr val="accent1"/>
                          </a:solidFill>
                          <a:effectLst/>
                          <a:latin typeface="Century Gothic" panose="020B0502020202020204" pitchFamily="34" charset="0"/>
                        </a:rPr>
                        <a:t>Examen Parcial </a:t>
                      </a:r>
                      <a:r>
                        <a:rPr lang="es-CO" sz="2000" i="1">
                          <a:solidFill>
                            <a:schemeClr val="accent1"/>
                          </a:solidFill>
                          <a:effectLst/>
                          <a:latin typeface="Century Gothic" panose="020B0502020202020204" pitchFamily="34" charset="0"/>
                        </a:rPr>
                        <a:t>Midterm</a:t>
                      </a:r>
                      <a:endParaRPr lang="es-CO" sz="2000" i="1">
                        <a:solidFill>
                          <a:schemeClr val="accent1"/>
                        </a:solidFill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2000">
                          <a:solidFill>
                            <a:schemeClr val="accent1"/>
                          </a:solidFill>
                          <a:effectLst/>
                          <a:latin typeface="Century Gothic" panose="020B0502020202020204" pitchFamily="34" charset="0"/>
                        </a:rPr>
                        <a:t>30%</a:t>
                      </a:r>
                      <a:endParaRPr lang="es-CO" sz="2000">
                        <a:solidFill>
                          <a:schemeClr val="accent1"/>
                        </a:solidFill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4034774"/>
                  </a:ext>
                </a:extLst>
              </a:tr>
              <a:tr h="56810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2000">
                          <a:solidFill>
                            <a:schemeClr val="accent1"/>
                          </a:solidFill>
                          <a:effectLst/>
                          <a:latin typeface="Century Gothic" panose="020B0502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Examen Parcial Final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2000">
                          <a:solidFill>
                            <a:schemeClr val="accent1"/>
                          </a:solidFill>
                          <a:effectLst/>
                          <a:latin typeface="Century Gothic" panose="020B0502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30%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3224080"/>
                  </a:ext>
                </a:extLst>
              </a:tr>
              <a:tr h="56810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2000">
                          <a:solidFill>
                            <a:schemeClr val="accent1"/>
                          </a:solidFill>
                          <a:effectLst/>
                          <a:latin typeface="Century Gothic" panose="020B0502020202020204" pitchFamily="34" charset="0"/>
                        </a:rPr>
                        <a:t>Caso de Consultoría </a:t>
                      </a:r>
                      <a:endParaRPr lang="es-CO" sz="2000">
                        <a:solidFill>
                          <a:schemeClr val="accent1"/>
                        </a:solidFill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2000">
                          <a:solidFill>
                            <a:schemeClr val="accent1"/>
                          </a:solidFill>
                          <a:effectLst/>
                          <a:latin typeface="Century Gothic" panose="020B0502020202020204" pitchFamily="34" charset="0"/>
                        </a:rPr>
                        <a:t>20%</a:t>
                      </a:r>
                      <a:endParaRPr lang="es-CO" sz="2000">
                        <a:solidFill>
                          <a:schemeClr val="accent1"/>
                        </a:solidFill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26958484"/>
                  </a:ext>
                </a:extLst>
              </a:tr>
              <a:tr h="56810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2000">
                          <a:solidFill>
                            <a:schemeClr val="accent1"/>
                          </a:solidFill>
                          <a:effectLst/>
                          <a:latin typeface="Century Gothic" panose="020B0502020202020204" pitchFamily="34" charset="0"/>
                        </a:rPr>
                        <a:t>Actividades magistrales</a:t>
                      </a:r>
                      <a:endParaRPr lang="es-CO" sz="2000">
                        <a:solidFill>
                          <a:schemeClr val="accent1"/>
                        </a:solidFill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2000">
                          <a:solidFill>
                            <a:schemeClr val="accent1"/>
                          </a:solidFill>
                          <a:effectLst/>
                          <a:latin typeface="Century Gothic" panose="020B0502020202020204" pitchFamily="34" charset="0"/>
                        </a:rPr>
                        <a:t>20%</a:t>
                      </a:r>
                      <a:endParaRPr lang="es-CO" sz="2000">
                        <a:solidFill>
                          <a:schemeClr val="accent1"/>
                        </a:solidFill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86475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94555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ítulo 1">
            <a:extLst>
              <a:ext uri="{FF2B5EF4-FFF2-40B4-BE49-F238E27FC236}">
                <a16:creationId xmlns:a16="http://schemas.microsoft.com/office/drawing/2014/main" id="{F6872B4D-4F67-4084-8AD5-4BE242FBB3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>
            <a:normAutofit/>
          </a:bodyPr>
          <a:lstStyle/>
          <a:p>
            <a:r>
              <a:rPr lang="es-CO" sz="3200">
                <a:latin typeface="Century Gothic" panose="020B0502020202020204" pitchFamily="34" charset="0"/>
              </a:rPr>
              <a:t>EVALUACIÓN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FACCE5D7-307F-03EB-BF54-99171E9F6281}"/>
              </a:ext>
            </a:extLst>
          </p:cNvPr>
          <p:cNvSpPr/>
          <p:nvPr/>
        </p:nvSpPr>
        <p:spPr>
          <a:xfrm>
            <a:off x="1415434" y="118110"/>
            <a:ext cx="278153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CO" sz="1100" b="1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  <a:sym typeface="Gill Sans Light"/>
              </a:rPr>
              <a:t>Departamento de Ingeniería Industrial</a:t>
            </a:r>
            <a:endParaRPr lang="es-CO" sz="1100" b="1">
              <a:solidFill>
                <a:schemeClr val="accent2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  <p:pic>
        <p:nvPicPr>
          <p:cNvPr id="10" name="Picture 2" descr="Clientes y aliados | Centro de Evaluación | Uniandes">
            <a:extLst>
              <a:ext uri="{FF2B5EF4-FFF2-40B4-BE49-F238E27FC236}">
                <a16:creationId xmlns:a16="http://schemas.microsoft.com/office/drawing/2014/main" id="{85B2D4DE-DA81-F67E-5C8C-3C665757FB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965" y="118110"/>
            <a:ext cx="806123" cy="310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AA534CD3-F93E-53B3-7193-FB3600C63D84}"/>
              </a:ext>
            </a:extLst>
          </p:cNvPr>
          <p:cNvSpPr/>
          <p:nvPr/>
        </p:nvSpPr>
        <p:spPr>
          <a:xfrm>
            <a:off x="3522689" y="2183335"/>
            <a:ext cx="498963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_tradnl" sz="1600" b="1">
                <a:solidFill>
                  <a:srgbClr val="002F90"/>
                </a:solidFill>
                <a:latin typeface="Century Gothic" panose="020B0502020202020204" pitchFamily="34" charset="0"/>
              </a:rPr>
              <a:t>Teórico - Práctico</a:t>
            </a:r>
          </a:p>
          <a:p>
            <a:pPr algn="ctr"/>
            <a:endParaRPr lang="es-ES_tradnl" sz="1600">
              <a:solidFill>
                <a:schemeClr val="accent1"/>
              </a:solidFill>
              <a:latin typeface="Century Gothic" panose="020B0502020202020204" pitchFamily="34" charset="0"/>
            </a:endParaRPr>
          </a:p>
          <a:p>
            <a:pPr algn="ctr"/>
            <a:r>
              <a:rPr lang="es-ES_tradnl" sz="1600">
                <a:solidFill>
                  <a:schemeClr val="accent1"/>
                </a:solidFill>
                <a:latin typeface="Century Gothic" panose="020B0502020202020204" pitchFamily="34" charset="0"/>
              </a:rPr>
              <a:t>Semana de Exámenes Finales 25 al 30 de mayo 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3DAE02E-4895-B1FD-9FD6-83A3299C3C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495" y="2598834"/>
            <a:ext cx="2880724" cy="2880724"/>
          </a:xfrm>
          <a:prstGeom prst="rect">
            <a:avLst/>
          </a:prstGeo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638C1BF-FAB3-6F33-3497-C0CA9A1F6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sz="2000" b="1" smtClean="0">
                <a:latin typeface="Century Gothic" panose="020B0502020202020204" pitchFamily="34" charset="0"/>
              </a:rPr>
              <a:pPr/>
              <a:t>13</a:t>
            </a:fld>
            <a:endParaRPr lang="en-US" sz="2000" b="1">
              <a:latin typeface="Century Gothic" panose="020B0502020202020204" pitchFamily="34" charset="0"/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6EA8B84F-D596-72D3-96F1-EC58D4329A93}"/>
              </a:ext>
            </a:extLst>
          </p:cNvPr>
          <p:cNvSpPr/>
          <p:nvPr/>
        </p:nvSpPr>
        <p:spPr>
          <a:xfrm>
            <a:off x="8399257" y="118110"/>
            <a:ext cx="315077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CO" sz="1100" b="1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  <a:sym typeface="Gill Sans Light"/>
              </a:rPr>
              <a:t>Curso</a:t>
            </a:r>
            <a:r>
              <a:rPr lang="es-CO" sz="1100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  <a:sym typeface="Gill Sans Light"/>
              </a:rPr>
              <a:t> Análisis de Decisiones de Inversión</a:t>
            </a:r>
            <a:endParaRPr lang="es-CO" sz="1100">
              <a:solidFill>
                <a:schemeClr val="accent2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  <p:graphicFrame>
        <p:nvGraphicFramePr>
          <p:cNvPr id="7" name="Tabla 7">
            <a:extLst>
              <a:ext uri="{FF2B5EF4-FFF2-40B4-BE49-F238E27FC236}">
                <a16:creationId xmlns:a16="http://schemas.microsoft.com/office/drawing/2014/main" id="{96690472-2C67-C13C-B5A9-AA089850E5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875242"/>
              </p:ext>
            </p:extLst>
          </p:nvPr>
        </p:nvGraphicFramePr>
        <p:xfrm>
          <a:off x="3223647" y="3177150"/>
          <a:ext cx="5851562" cy="2671515"/>
        </p:xfrm>
        <a:graphic>
          <a:graphicData uri="http://schemas.openxmlformats.org/drawingml/2006/table">
            <a:tbl>
              <a:tblPr firstRow="1" firstCol="1" bandRow="1">
                <a:tableStyleId>{72833802-FEF1-4C79-8D5D-14CF1EAF98D9}</a:tableStyleId>
              </a:tblPr>
              <a:tblGrid>
                <a:gridCol w="3325593">
                  <a:extLst>
                    <a:ext uri="{9D8B030D-6E8A-4147-A177-3AD203B41FA5}">
                      <a16:colId xmlns:a16="http://schemas.microsoft.com/office/drawing/2014/main" val="395370261"/>
                    </a:ext>
                  </a:extLst>
                </a:gridCol>
                <a:gridCol w="2525969">
                  <a:extLst>
                    <a:ext uri="{9D8B030D-6E8A-4147-A177-3AD203B41FA5}">
                      <a16:colId xmlns:a16="http://schemas.microsoft.com/office/drawing/2014/main" val="3787657359"/>
                    </a:ext>
                  </a:extLst>
                </a:gridCol>
              </a:tblGrid>
              <a:tr h="47053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2000">
                          <a:effectLst/>
                          <a:latin typeface="Century Gothic" panose="020B0502020202020204" pitchFamily="34" charset="0"/>
                        </a:rPr>
                        <a:t>Ítem</a:t>
                      </a:r>
                      <a:endParaRPr lang="es-CO" sz="20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2000">
                          <a:effectLst/>
                          <a:latin typeface="Century Gothic" panose="020B0502020202020204" pitchFamily="34" charset="0"/>
                        </a:rPr>
                        <a:t>Porcentaje (%)</a:t>
                      </a:r>
                      <a:endParaRPr lang="es-CO" sz="20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05226414"/>
                  </a:ext>
                </a:extLst>
              </a:tr>
              <a:tr h="49667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2000">
                          <a:solidFill>
                            <a:schemeClr val="accent1"/>
                          </a:solidFill>
                          <a:effectLst/>
                          <a:latin typeface="Century Gothic" panose="020B0502020202020204" pitchFamily="34" charset="0"/>
                        </a:rPr>
                        <a:t>Examen Parcial </a:t>
                      </a:r>
                      <a:r>
                        <a:rPr lang="es-CO" sz="2000" i="1">
                          <a:solidFill>
                            <a:schemeClr val="accent1"/>
                          </a:solidFill>
                          <a:effectLst/>
                          <a:latin typeface="Century Gothic" panose="020B0502020202020204" pitchFamily="34" charset="0"/>
                        </a:rPr>
                        <a:t>Midterm</a:t>
                      </a:r>
                      <a:endParaRPr lang="es-CO" sz="2000" i="1">
                        <a:solidFill>
                          <a:schemeClr val="accent1"/>
                        </a:solidFill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2000">
                          <a:solidFill>
                            <a:schemeClr val="accent1"/>
                          </a:solidFill>
                          <a:effectLst/>
                          <a:latin typeface="Century Gothic" panose="020B0502020202020204" pitchFamily="34" charset="0"/>
                        </a:rPr>
                        <a:t>30%</a:t>
                      </a:r>
                      <a:endParaRPr lang="es-CO" sz="2000">
                        <a:solidFill>
                          <a:schemeClr val="accent1"/>
                        </a:solidFill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4034774"/>
                  </a:ext>
                </a:extLst>
              </a:tr>
              <a:tr h="56810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2000">
                          <a:solidFill>
                            <a:schemeClr val="accent1"/>
                          </a:solidFill>
                          <a:effectLst/>
                          <a:latin typeface="Century Gothic" panose="020B0502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Examen Parcial Final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2000">
                          <a:solidFill>
                            <a:schemeClr val="accent1"/>
                          </a:solidFill>
                          <a:effectLst/>
                          <a:latin typeface="Century Gothic" panose="020B0502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30%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3224080"/>
                  </a:ext>
                </a:extLst>
              </a:tr>
              <a:tr h="56810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2000">
                          <a:solidFill>
                            <a:schemeClr val="accent1"/>
                          </a:solidFill>
                          <a:effectLst/>
                          <a:latin typeface="Century Gothic" panose="020B0502020202020204" pitchFamily="34" charset="0"/>
                        </a:rPr>
                        <a:t>Caso de Consultoría </a:t>
                      </a:r>
                      <a:endParaRPr lang="es-CO" sz="2000">
                        <a:solidFill>
                          <a:schemeClr val="accent1"/>
                        </a:solidFill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2000">
                          <a:solidFill>
                            <a:schemeClr val="accent1"/>
                          </a:solidFill>
                          <a:effectLst/>
                          <a:latin typeface="Century Gothic" panose="020B0502020202020204" pitchFamily="34" charset="0"/>
                        </a:rPr>
                        <a:t>20%</a:t>
                      </a:r>
                      <a:endParaRPr lang="es-CO" sz="2000">
                        <a:solidFill>
                          <a:schemeClr val="accent1"/>
                        </a:solidFill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26958484"/>
                  </a:ext>
                </a:extLst>
              </a:tr>
              <a:tr h="56810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2000">
                          <a:solidFill>
                            <a:schemeClr val="accent1"/>
                          </a:solidFill>
                          <a:effectLst/>
                          <a:latin typeface="Century Gothic" panose="020B0502020202020204" pitchFamily="34" charset="0"/>
                        </a:rPr>
                        <a:t>Actividades magistrales</a:t>
                      </a:r>
                      <a:endParaRPr lang="es-CO" sz="2000">
                        <a:solidFill>
                          <a:schemeClr val="accent1"/>
                        </a:solidFill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2000">
                          <a:solidFill>
                            <a:schemeClr val="accent1"/>
                          </a:solidFill>
                          <a:effectLst/>
                          <a:latin typeface="Century Gothic" panose="020B0502020202020204" pitchFamily="34" charset="0"/>
                        </a:rPr>
                        <a:t>20%</a:t>
                      </a:r>
                      <a:endParaRPr lang="es-CO" sz="2000">
                        <a:solidFill>
                          <a:schemeClr val="accent1"/>
                        </a:solidFill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86475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35842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ítulo 1">
            <a:extLst>
              <a:ext uri="{FF2B5EF4-FFF2-40B4-BE49-F238E27FC236}">
                <a16:creationId xmlns:a16="http://schemas.microsoft.com/office/drawing/2014/main" id="{F6872B4D-4F67-4084-8AD5-4BE242FBB3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>
            <a:normAutofit/>
          </a:bodyPr>
          <a:lstStyle/>
          <a:p>
            <a:r>
              <a:rPr lang="es-CO" sz="3200">
                <a:latin typeface="Century Gothic" panose="020B0502020202020204" pitchFamily="34" charset="0"/>
              </a:rPr>
              <a:t>EVALUACIÓN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FACCE5D7-307F-03EB-BF54-99171E9F6281}"/>
              </a:ext>
            </a:extLst>
          </p:cNvPr>
          <p:cNvSpPr/>
          <p:nvPr/>
        </p:nvSpPr>
        <p:spPr>
          <a:xfrm>
            <a:off x="1415434" y="118110"/>
            <a:ext cx="278153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CO" sz="1100" b="1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  <a:sym typeface="Gill Sans Light"/>
              </a:rPr>
              <a:t>Departamento de Ingeniería Industrial</a:t>
            </a:r>
            <a:endParaRPr lang="es-CO" sz="1100" b="1">
              <a:solidFill>
                <a:schemeClr val="accent2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  <p:pic>
        <p:nvPicPr>
          <p:cNvPr id="10" name="Picture 2" descr="Clientes y aliados | Centro de Evaluación | Uniandes">
            <a:extLst>
              <a:ext uri="{FF2B5EF4-FFF2-40B4-BE49-F238E27FC236}">
                <a16:creationId xmlns:a16="http://schemas.microsoft.com/office/drawing/2014/main" id="{85B2D4DE-DA81-F67E-5C8C-3C665757FB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965" y="118110"/>
            <a:ext cx="806123" cy="310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AA534CD3-F93E-53B3-7193-FB3600C63D84}"/>
              </a:ext>
            </a:extLst>
          </p:cNvPr>
          <p:cNvSpPr/>
          <p:nvPr/>
        </p:nvSpPr>
        <p:spPr>
          <a:xfrm>
            <a:off x="3682584" y="1952861"/>
            <a:ext cx="751506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_tradnl" sz="1600" b="1">
                <a:solidFill>
                  <a:srgbClr val="002F90"/>
                </a:solidFill>
                <a:latin typeface="Century Gothic" panose="020B0502020202020204" pitchFamily="34" charset="0"/>
              </a:rPr>
              <a:t>Caso de Aplicación de Consultoría Financiera</a:t>
            </a:r>
            <a:endParaRPr lang="es-ES_tradnl" sz="1600">
              <a:solidFill>
                <a:srgbClr val="002F90"/>
              </a:solidFill>
              <a:latin typeface="Century Gothic" panose="020B0502020202020204" pitchFamily="34" charset="0"/>
            </a:endParaRP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9CA36794-E02A-7673-A137-D400CB9A5321}"/>
              </a:ext>
            </a:extLst>
          </p:cNvPr>
          <p:cNvSpPr/>
          <p:nvPr/>
        </p:nvSpPr>
        <p:spPr>
          <a:xfrm>
            <a:off x="6297319" y="2486903"/>
            <a:ext cx="5448924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s-ES_tradnl" sz="1600" b="1">
              <a:solidFill>
                <a:srgbClr val="C00000"/>
              </a:solidFill>
              <a:latin typeface="Century Gothic" panose="020B0502020202020204" pitchFamily="34" charset="0"/>
            </a:endParaRPr>
          </a:p>
          <a:p>
            <a:pPr algn="ctr"/>
            <a:r>
              <a:rPr lang="es-ES_tradnl" sz="1600" b="1">
                <a:solidFill>
                  <a:srgbClr val="C00000"/>
                </a:solidFill>
                <a:latin typeface="Century Gothic" panose="020B0502020202020204" pitchFamily="34" charset="0"/>
              </a:rPr>
              <a:t>Objetivo: </a:t>
            </a:r>
            <a:r>
              <a:rPr lang="es-MX" sz="1600">
                <a:solidFill>
                  <a:schemeClr val="accent1"/>
                </a:solidFill>
                <a:latin typeface="Century Gothic" panose="020B0502020202020204" pitchFamily="34" charset="0"/>
              </a:rPr>
              <a:t>Aplicar los conceptos aprendidos a lo largo del curso en un contexto práctico y real. </a:t>
            </a:r>
          </a:p>
          <a:p>
            <a:pPr algn="ctr"/>
            <a:endParaRPr lang="es-ES_tradnl" sz="1600" b="1">
              <a:solidFill>
                <a:srgbClr val="C00000"/>
              </a:solidFill>
              <a:latin typeface="Century Gothic" panose="020B0502020202020204" pitchFamily="34" charset="0"/>
            </a:endParaRPr>
          </a:p>
          <a:p>
            <a:pPr algn="ctr"/>
            <a:r>
              <a:rPr lang="es-ES_tradnl" sz="1600" b="1">
                <a:solidFill>
                  <a:srgbClr val="366658"/>
                </a:solidFill>
                <a:latin typeface="Century Gothic" panose="020B0502020202020204" pitchFamily="34" charset="0"/>
              </a:rPr>
              <a:t>Se realizarán las siguientes entregas:</a:t>
            </a:r>
          </a:p>
          <a:p>
            <a:pPr algn="just"/>
            <a:endParaRPr lang="es-ES_tradnl" sz="1600" b="1">
              <a:solidFill>
                <a:srgbClr val="C00000"/>
              </a:solidFill>
              <a:latin typeface="Century Gothic" panose="020B0502020202020204" pitchFamily="34" charset="0"/>
            </a:endParaRPr>
          </a:p>
          <a:p>
            <a:pPr algn="ctr"/>
            <a:r>
              <a:rPr lang="es-ES_tradnl" sz="1600" b="1">
                <a:solidFill>
                  <a:srgbClr val="C00000"/>
                </a:solidFill>
                <a:latin typeface="Century Gothic" panose="020B0502020202020204" pitchFamily="34" charset="0"/>
              </a:rPr>
              <a:t>Entrega Inicial: </a:t>
            </a:r>
            <a:r>
              <a:rPr lang="es-ES_tradnl" sz="1600">
                <a:solidFill>
                  <a:schemeClr val="accent1"/>
                </a:solidFill>
                <a:latin typeface="Century Gothic" panose="020B0502020202020204" pitchFamily="34" charset="0"/>
              </a:rPr>
              <a:t>Por definir.</a:t>
            </a:r>
          </a:p>
          <a:p>
            <a:pPr algn="ctr"/>
            <a:endParaRPr lang="es-ES_tradnl" sz="1600">
              <a:solidFill>
                <a:schemeClr val="accent1"/>
              </a:solidFill>
              <a:latin typeface="Century Gothic" panose="020B0502020202020204" pitchFamily="34" charset="0"/>
            </a:endParaRPr>
          </a:p>
          <a:p>
            <a:pPr algn="ctr"/>
            <a:r>
              <a:rPr lang="es-ES_tradnl" sz="1600" b="1">
                <a:solidFill>
                  <a:srgbClr val="C00000"/>
                </a:solidFill>
                <a:latin typeface="Century Gothic" panose="020B0502020202020204" pitchFamily="34" charset="0"/>
              </a:rPr>
              <a:t>Entrega Final (Sustentación): </a:t>
            </a:r>
            <a:r>
              <a:rPr lang="es-ES_tradnl" sz="1600">
                <a:solidFill>
                  <a:schemeClr val="accent1"/>
                </a:solidFill>
                <a:latin typeface="Century Gothic" panose="020B0502020202020204" pitchFamily="34" charset="0"/>
              </a:rPr>
              <a:t>Semana 16 previa a la de exámenes (del 18 al 24 de mayo de 2026).</a:t>
            </a:r>
          </a:p>
          <a:p>
            <a:pPr algn="just"/>
            <a:endParaRPr lang="es-ES_tradnl" sz="1600">
              <a:solidFill>
                <a:schemeClr val="accent1"/>
              </a:solidFill>
              <a:latin typeface="Century Gothic" panose="020B0502020202020204" pitchFamily="34" charset="0"/>
            </a:endParaRPr>
          </a:p>
          <a:p>
            <a:endParaRPr lang="es-ES_tradnl" sz="1600" b="1">
              <a:solidFill>
                <a:srgbClr val="C00000"/>
              </a:solidFill>
              <a:latin typeface="Century Gothic" panose="020B0502020202020204" pitchFamily="34" charset="0"/>
            </a:endParaRPr>
          </a:p>
          <a:p>
            <a:endParaRPr lang="es-ES_tradnl" sz="1600" b="1">
              <a:solidFill>
                <a:srgbClr val="C00000"/>
              </a:solidFill>
              <a:latin typeface="Century Gothic" panose="020B0502020202020204" pitchFamily="34" charset="0"/>
            </a:endParaRPr>
          </a:p>
          <a:p>
            <a:endParaRPr lang="es-ES_tradnl" sz="1600" b="1">
              <a:solidFill>
                <a:srgbClr val="C00000"/>
              </a:solidFill>
              <a:latin typeface="Century Gothic" panose="020B0502020202020204" pitchFamily="34" charset="0"/>
            </a:endParaRPr>
          </a:p>
          <a:p>
            <a:pPr algn="ctr"/>
            <a:endParaRPr lang="es-ES_tradnl" sz="1600">
              <a:solidFill>
                <a:srgbClr val="C00000"/>
              </a:solidFill>
              <a:latin typeface="Century Gothic" panose="020B0502020202020204" pitchFamily="34" charset="0"/>
            </a:endParaRPr>
          </a:p>
        </p:txBody>
      </p:sp>
      <p:pic>
        <p:nvPicPr>
          <p:cNvPr id="1026" name="Picture 2" descr="Conocimiento general cuestionario conocimiento abierto iconos de  computadora, conocimiento, diverso, ángulo, texto png | PNGWing">
            <a:extLst>
              <a:ext uri="{FF2B5EF4-FFF2-40B4-BE49-F238E27FC236}">
                <a16:creationId xmlns:a16="http://schemas.microsoft.com/office/drawing/2014/main" id="{768B1174-9129-72E2-1343-4DEB923819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1389">
                        <a14:foregroundMark x1="18056" y1="21111" x2="16111" y2="61389"/>
                        <a14:foregroundMark x1="91389" y1="32222" x2="91389" y2="32222"/>
                        <a14:foregroundMark x1="51667" y1="67778" x2="51667" y2="677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0" y="5173279"/>
            <a:ext cx="1565715" cy="1565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D1D2306A-453C-2B3E-ADD5-E2BDD6F3750B}"/>
              </a:ext>
            </a:extLst>
          </p:cNvPr>
          <p:cNvSpPr txBox="1"/>
          <p:nvPr/>
        </p:nvSpPr>
        <p:spPr>
          <a:xfrm>
            <a:off x="3048000" y="5410541"/>
            <a:ext cx="60960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1600" b="1">
                <a:solidFill>
                  <a:srgbClr val="002060"/>
                </a:solidFill>
                <a:latin typeface="Century Gothic" panose="020B0502020202020204" pitchFamily="34" charset="0"/>
              </a:rPr>
              <a:t>Las directrices e indicaciones específicas para la elaboración del Caso de Consultoría, así como los criterios de evaluación y los pesos porcentuales de cada entrega, se comunicarán el </a:t>
            </a:r>
            <a:r>
              <a:rPr lang="es-MX" sz="1600" b="1" u="sng">
                <a:solidFill>
                  <a:srgbClr val="002060"/>
                </a:solidFill>
                <a:latin typeface="Century Gothic" panose="020B0502020202020204" pitchFamily="34" charset="0"/>
              </a:rPr>
              <a:t>lunes, 16 de marzo de 2026.</a:t>
            </a:r>
            <a:endParaRPr lang="es-CO" sz="1600" b="1" u="sng">
              <a:solidFill>
                <a:srgbClr val="002060"/>
              </a:solidFill>
              <a:latin typeface="Century Gothic" panose="020B0502020202020204" pitchFamily="34" charset="0"/>
            </a:endParaRPr>
          </a:p>
        </p:txBody>
      </p:sp>
      <p:sp>
        <p:nvSpPr>
          <p:cNvPr id="5" name="Marcador de número de diapositiva 3">
            <a:extLst>
              <a:ext uri="{FF2B5EF4-FFF2-40B4-BE49-F238E27FC236}">
                <a16:creationId xmlns:a16="http://schemas.microsoft.com/office/drawing/2014/main" id="{3415763C-4016-E034-066F-A08F054715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sz="2000" b="1" smtClean="0">
                <a:latin typeface="Century Gothic" panose="020B0502020202020204" pitchFamily="34" charset="0"/>
              </a:rPr>
              <a:pPr/>
              <a:t>14</a:t>
            </a:fld>
            <a:endParaRPr lang="en-US" sz="2000" b="1">
              <a:latin typeface="Century Gothic" panose="020B0502020202020204" pitchFamily="34" charset="0"/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752513FD-9FD8-0FE7-B593-17F27E43C43C}"/>
              </a:ext>
            </a:extLst>
          </p:cNvPr>
          <p:cNvSpPr/>
          <p:nvPr/>
        </p:nvSpPr>
        <p:spPr>
          <a:xfrm>
            <a:off x="8399257" y="118110"/>
            <a:ext cx="315077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CO" sz="1100" b="1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  <a:sym typeface="Gill Sans Light"/>
              </a:rPr>
              <a:t>Curso</a:t>
            </a:r>
            <a:r>
              <a:rPr lang="es-CO" sz="1100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  <a:sym typeface="Gill Sans Light"/>
              </a:rPr>
              <a:t> Análisis de Decisiones de Inversión</a:t>
            </a:r>
            <a:endParaRPr lang="es-CO" sz="1100">
              <a:solidFill>
                <a:schemeClr val="accent2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  <p:graphicFrame>
        <p:nvGraphicFramePr>
          <p:cNvPr id="3" name="Tabla 7">
            <a:extLst>
              <a:ext uri="{FF2B5EF4-FFF2-40B4-BE49-F238E27FC236}">
                <a16:creationId xmlns:a16="http://schemas.microsoft.com/office/drawing/2014/main" id="{9364A984-59C5-0A5F-DEF8-660DC07AFD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1230954"/>
              </p:ext>
            </p:extLst>
          </p:nvPr>
        </p:nvGraphicFramePr>
        <p:xfrm>
          <a:off x="427184" y="2597487"/>
          <a:ext cx="5650243" cy="2396887"/>
        </p:xfrm>
        <a:graphic>
          <a:graphicData uri="http://schemas.openxmlformats.org/drawingml/2006/table">
            <a:tbl>
              <a:tblPr firstRow="1" firstCol="1" bandRow="1">
                <a:tableStyleId>{72833802-FEF1-4C79-8D5D-14CF1EAF98D9}</a:tableStyleId>
              </a:tblPr>
              <a:tblGrid>
                <a:gridCol w="3211178">
                  <a:extLst>
                    <a:ext uri="{9D8B030D-6E8A-4147-A177-3AD203B41FA5}">
                      <a16:colId xmlns:a16="http://schemas.microsoft.com/office/drawing/2014/main" val="395370261"/>
                    </a:ext>
                  </a:extLst>
                </a:gridCol>
                <a:gridCol w="2439065">
                  <a:extLst>
                    <a:ext uri="{9D8B030D-6E8A-4147-A177-3AD203B41FA5}">
                      <a16:colId xmlns:a16="http://schemas.microsoft.com/office/drawing/2014/main" val="3787657359"/>
                    </a:ext>
                  </a:extLst>
                </a:gridCol>
              </a:tblGrid>
              <a:tr h="42216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800">
                          <a:effectLst/>
                          <a:latin typeface="Century Gothic" panose="020B0502020202020204" pitchFamily="34" charset="0"/>
                        </a:rPr>
                        <a:t>Ítem</a:t>
                      </a:r>
                      <a:endParaRPr lang="es-CO" sz="18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800">
                          <a:effectLst/>
                          <a:latin typeface="Century Gothic" panose="020B0502020202020204" pitchFamily="34" charset="0"/>
                        </a:rPr>
                        <a:t>Porcentaje (%)</a:t>
                      </a:r>
                      <a:endParaRPr lang="es-CO" sz="18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05226414"/>
                  </a:ext>
                </a:extLst>
              </a:tr>
              <a:tr h="44561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800">
                          <a:solidFill>
                            <a:schemeClr val="accent1"/>
                          </a:solidFill>
                          <a:effectLst/>
                          <a:latin typeface="Century Gothic" panose="020B0502020202020204" pitchFamily="34" charset="0"/>
                        </a:rPr>
                        <a:t>Examen Parcial </a:t>
                      </a:r>
                      <a:r>
                        <a:rPr lang="es-CO" sz="1800" i="1">
                          <a:solidFill>
                            <a:schemeClr val="accent1"/>
                          </a:solidFill>
                          <a:effectLst/>
                          <a:latin typeface="Century Gothic" panose="020B0502020202020204" pitchFamily="34" charset="0"/>
                        </a:rPr>
                        <a:t>Midterm</a:t>
                      </a:r>
                      <a:endParaRPr lang="es-CO" sz="1800" i="1">
                        <a:solidFill>
                          <a:schemeClr val="accent1"/>
                        </a:solidFill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800">
                          <a:solidFill>
                            <a:schemeClr val="accent1"/>
                          </a:solidFill>
                          <a:effectLst/>
                          <a:latin typeface="Century Gothic" panose="020B0502020202020204" pitchFamily="34" charset="0"/>
                        </a:rPr>
                        <a:t>30%</a:t>
                      </a:r>
                      <a:endParaRPr lang="es-CO" sz="1800">
                        <a:solidFill>
                          <a:schemeClr val="accent1"/>
                        </a:solidFill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4034774"/>
                  </a:ext>
                </a:extLst>
              </a:tr>
              <a:tr h="50970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800">
                          <a:solidFill>
                            <a:schemeClr val="accent1"/>
                          </a:solidFill>
                          <a:effectLst/>
                          <a:latin typeface="Century Gothic" panose="020B0502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Examen Parcial Final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800">
                          <a:solidFill>
                            <a:schemeClr val="accent1"/>
                          </a:solidFill>
                          <a:effectLst/>
                          <a:latin typeface="Century Gothic" panose="020B0502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30%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63224080"/>
                  </a:ext>
                </a:extLst>
              </a:tr>
              <a:tr h="50970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800">
                          <a:solidFill>
                            <a:schemeClr val="accent1"/>
                          </a:solidFill>
                          <a:effectLst/>
                          <a:latin typeface="Century Gothic" panose="020B0502020202020204" pitchFamily="34" charset="0"/>
                        </a:rPr>
                        <a:t>Caso de Consultoría </a:t>
                      </a:r>
                      <a:endParaRPr lang="es-CO" sz="1800">
                        <a:solidFill>
                          <a:schemeClr val="accent1"/>
                        </a:solidFill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800">
                          <a:solidFill>
                            <a:schemeClr val="accent1"/>
                          </a:solidFill>
                          <a:effectLst/>
                          <a:latin typeface="Century Gothic" panose="020B0502020202020204" pitchFamily="34" charset="0"/>
                        </a:rPr>
                        <a:t>20%</a:t>
                      </a:r>
                      <a:endParaRPr lang="es-CO" sz="1800">
                        <a:solidFill>
                          <a:schemeClr val="accent1"/>
                        </a:solidFill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6958484"/>
                  </a:ext>
                </a:extLst>
              </a:tr>
              <a:tr h="50970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800">
                          <a:solidFill>
                            <a:schemeClr val="accent1"/>
                          </a:solidFill>
                          <a:effectLst/>
                          <a:latin typeface="Century Gothic" panose="020B0502020202020204" pitchFamily="34" charset="0"/>
                        </a:rPr>
                        <a:t>Actividades magistrales</a:t>
                      </a:r>
                      <a:endParaRPr lang="es-CO" sz="1800">
                        <a:solidFill>
                          <a:schemeClr val="accent1"/>
                        </a:solidFill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800">
                          <a:solidFill>
                            <a:schemeClr val="accent1"/>
                          </a:solidFill>
                          <a:effectLst/>
                          <a:latin typeface="Century Gothic" panose="020B0502020202020204" pitchFamily="34" charset="0"/>
                        </a:rPr>
                        <a:t>20%</a:t>
                      </a:r>
                      <a:endParaRPr lang="es-CO" sz="1800">
                        <a:solidFill>
                          <a:schemeClr val="accent1"/>
                        </a:solidFill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86475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66863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ítulo 1">
            <a:extLst>
              <a:ext uri="{FF2B5EF4-FFF2-40B4-BE49-F238E27FC236}">
                <a16:creationId xmlns:a16="http://schemas.microsoft.com/office/drawing/2014/main" id="{F6872B4D-4F67-4084-8AD5-4BE242FBB3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>
            <a:normAutofit/>
          </a:bodyPr>
          <a:lstStyle/>
          <a:p>
            <a:r>
              <a:rPr lang="es-CO" sz="3200">
                <a:latin typeface="Century Gothic" panose="020B0502020202020204" pitchFamily="34" charset="0"/>
              </a:rPr>
              <a:t>EVALUACIÓN</a:t>
            </a:r>
          </a:p>
        </p:txBody>
      </p:sp>
      <p:sp>
        <p:nvSpPr>
          <p:cNvPr id="14" name="Marcador de número de diapositiva 13">
            <a:extLst>
              <a:ext uri="{FF2B5EF4-FFF2-40B4-BE49-F238E27FC236}">
                <a16:creationId xmlns:a16="http://schemas.microsoft.com/office/drawing/2014/main" id="{75906647-1BF6-4900-9D8A-B672D06E4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z="2000" b="1" smtClean="0">
                <a:latin typeface="Century Gothic" panose="020B0502020202020204" pitchFamily="34" charset="0"/>
              </a:rPr>
              <a:pPr/>
              <a:t>15</a:t>
            </a:fld>
            <a:endParaRPr lang="en-US" sz="2000" b="1">
              <a:latin typeface="Century Gothic" panose="020B0502020202020204" pitchFamily="34" charset="0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FACCE5D7-307F-03EB-BF54-99171E9F6281}"/>
              </a:ext>
            </a:extLst>
          </p:cNvPr>
          <p:cNvSpPr/>
          <p:nvPr/>
        </p:nvSpPr>
        <p:spPr>
          <a:xfrm>
            <a:off x="1415434" y="118110"/>
            <a:ext cx="278153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CO" sz="1100" b="1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  <a:sym typeface="Gill Sans Light"/>
              </a:rPr>
              <a:t>Departamento de Ingeniería Industrial</a:t>
            </a:r>
            <a:endParaRPr lang="es-CO" sz="1100" b="1">
              <a:solidFill>
                <a:schemeClr val="accent2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  <p:pic>
        <p:nvPicPr>
          <p:cNvPr id="10" name="Picture 2" descr="Clientes y aliados | Centro de Evaluación | Uniandes">
            <a:extLst>
              <a:ext uri="{FF2B5EF4-FFF2-40B4-BE49-F238E27FC236}">
                <a16:creationId xmlns:a16="http://schemas.microsoft.com/office/drawing/2014/main" id="{85B2D4DE-DA81-F67E-5C8C-3C665757FB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965" y="118110"/>
            <a:ext cx="806123" cy="310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a 3">
            <a:extLst>
              <a:ext uri="{FF2B5EF4-FFF2-40B4-BE49-F238E27FC236}">
                <a16:creationId xmlns:a16="http://schemas.microsoft.com/office/drawing/2014/main" id="{DA438E83-87D1-5F14-67D9-6C60F9CED0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0631600"/>
              </p:ext>
            </p:extLst>
          </p:nvPr>
        </p:nvGraphicFramePr>
        <p:xfrm>
          <a:off x="5872101" y="2935012"/>
          <a:ext cx="5054312" cy="338625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902615">
                  <a:extLst>
                    <a:ext uri="{9D8B030D-6E8A-4147-A177-3AD203B41FA5}">
                      <a16:colId xmlns:a16="http://schemas.microsoft.com/office/drawing/2014/main" val="3476035917"/>
                    </a:ext>
                  </a:extLst>
                </a:gridCol>
                <a:gridCol w="4151697">
                  <a:extLst>
                    <a:ext uri="{9D8B030D-6E8A-4147-A177-3AD203B41FA5}">
                      <a16:colId xmlns:a16="http://schemas.microsoft.com/office/drawing/2014/main" val="2563670432"/>
                    </a:ext>
                  </a:extLst>
                </a:gridCol>
              </a:tblGrid>
              <a:tr h="244665">
                <a:tc>
                  <a:txBody>
                    <a:bodyPr/>
                    <a:lstStyle/>
                    <a:p>
                      <a:pPr algn="ctr"/>
                      <a:r>
                        <a:rPr lang="es-CO" sz="1100">
                          <a:latin typeface="Century Gothic"/>
                        </a:rPr>
                        <a:t>Actividad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100">
                          <a:latin typeface="Century Gothic"/>
                        </a:rPr>
                        <a:t>Temática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75106086"/>
                  </a:ext>
                </a:extLst>
              </a:tr>
              <a:tr h="284058">
                <a:tc>
                  <a:txBody>
                    <a:bodyPr/>
                    <a:lstStyle/>
                    <a:p>
                      <a:pPr algn="ctr"/>
                      <a:r>
                        <a:rPr lang="es-CO" sz="1100">
                          <a:latin typeface="Century Gothic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100">
                          <a:latin typeface="Century Gothic"/>
                        </a:rPr>
                        <a:t>Costo de Oportunidad y Valor del Dinero en el Tiempo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5346290"/>
                  </a:ext>
                </a:extLst>
              </a:tr>
              <a:tr h="284058">
                <a:tc>
                  <a:txBody>
                    <a:bodyPr/>
                    <a:lstStyle/>
                    <a:p>
                      <a:pPr algn="ctr"/>
                      <a:r>
                        <a:rPr lang="es-CO" sz="1100">
                          <a:latin typeface="Century Gothic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100">
                          <a:latin typeface="Century Gothic"/>
                        </a:rPr>
                        <a:t>Concepto de Interés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0168282"/>
                  </a:ext>
                </a:extLst>
              </a:tr>
              <a:tr h="284058">
                <a:tc>
                  <a:txBody>
                    <a:bodyPr/>
                    <a:lstStyle/>
                    <a:p>
                      <a:pPr algn="ctr"/>
                      <a:r>
                        <a:rPr lang="es-CO" sz="1100">
                          <a:latin typeface="Century Gothic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100">
                          <a:latin typeface="Century Gothic"/>
                        </a:rPr>
                        <a:t>Relaciones de Equivalencia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5650977"/>
                  </a:ext>
                </a:extLst>
              </a:tr>
              <a:tr h="284058">
                <a:tc>
                  <a:txBody>
                    <a:bodyPr/>
                    <a:lstStyle/>
                    <a:p>
                      <a:pPr algn="ctr"/>
                      <a:r>
                        <a:rPr lang="es-CO" sz="1100">
                          <a:latin typeface="Century Gothic"/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100">
                          <a:latin typeface="Century Gothic"/>
                        </a:rPr>
                        <a:t>Indicadores de Bondad Financiera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7173551"/>
                  </a:ext>
                </a:extLst>
              </a:tr>
              <a:tr h="284058">
                <a:tc>
                  <a:txBody>
                    <a:bodyPr/>
                    <a:lstStyle/>
                    <a:p>
                      <a:pPr algn="ctr"/>
                      <a:r>
                        <a:rPr lang="es-CO" sz="1100">
                          <a:latin typeface="Century Gothic"/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100">
                          <a:latin typeface="Century Gothic"/>
                        </a:rPr>
                        <a:t>Construcción del Flujo de Caja Libre de un Proyecto de Inversión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12665071"/>
                  </a:ext>
                </a:extLst>
              </a:tr>
              <a:tr h="284058">
                <a:tc>
                  <a:txBody>
                    <a:bodyPr/>
                    <a:lstStyle/>
                    <a:p>
                      <a:pPr algn="ctr"/>
                      <a:r>
                        <a:rPr lang="es-CO" sz="1100">
                          <a:latin typeface="Century Gothic"/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100">
                          <a:latin typeface="Century Gothic"/>
                        </a:rPr>
                        <a:t>Comparación y Selección de Proyectos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41613886"/>
                  </a:ext>
                </a:extLst>
              </a:tr>
              <a:tr h="402977">
                <a:tc>
                  <a:txBody>
                    <a:bodyPr/>
                    <a:lstStyle/>
                    <a:p>
                      <a:pPr algn="ctr"/>
                      <a:r>
                        <a:rPr lang="es-CO" sz="1100">
                          <a:latin typeface="Century Gothic"/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100">
                          <a:latin typeface="Century Gothic"/>
                        </a:rPr>
                        <a:t>Costo Promedio Ponderado de Capital y la Financiación de Proyectos de Inversión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1221854"/>
                  </a:ext>
                </a:extLst>
              </a:tr>
              <a:tr h="402977">
                <a:tc>
                  <a:txBody>
                    <a:bodyPr/>
                    <a:lstStyle/>
                    <a:p>
                      <a:pPr algn="ctr"/>
                      <a:r>
                        <a:rPr lang="es-CO" sz="1100">
                          <a:latin typeface="Century Gothic"/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100">
                          <a:latin typeface="Century Gothic"/>
                        </a:rPr>
                        <a:t>Inflación y su impacto en el Flujo de Caja Libre de un Proyecto de Inversión.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6203662"/>
                  </a:ext>
                </a:extLst>
              </a:tr>
              <a:tr h="402977">
                <a:tc>
                  <a:txBody>
                    <a:bodyPr/>
                    <a:lstStyle/>
                    <a:p>
                      <a:pPr algn="ctr"/>
                      <a:r>
                        <a:rPr lang="es-CO" sz="1100">
                          <a:latin typeface="Century Gothic"/>
                        </a:rPr>
                        <a:t>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b="0" i="0" u="none" strike="noStrike" noProof="0">
                          <a:latin typeface="Century Gothic"/>
                        </a:rPr>
                        <a:t>Concepto básico de Riesgo y sus aplicaciones dentro de la evaluación financiera de Proyectos de Inversión.</a:t>
                      </a:r>
                      <a:endParaRPr lang="en-US" sz="1100" b="0" i="0" u="none" strike="noStrike" noProof="0">
                        <a:latin typeface="Century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22871380"/>
                  </a:ext>
                </a:extLst>
              </a:tr>
            </a:tbl>
          </a:graphicData>
        </a:graphic>
      </p:graphicFrame>
      <p:sp>
        <p:nvSpPr>
          <p:cNvPr id="4" name="Rectángulo 3">
            <a:extLst>
              <a:ext uri="{FF2B5EF4-FFF2-40B4-BE49-F238E27FC236}">
                <a16:creationId xmlns:a16="http://schemas.microsoft.com/office/drawing/2014/main" id="{507BBCC1-DAC2-68E5-6A81-C377FFE9912E}"/>
              </a:ext>
            </a:extLst>
          </p:cNvPr>
          <p:cNvSpPr/>
          <p:nvPr/>
        </p:nvSpPr>
        <p:spPr>
          <a:xfrm>
            <a:off x="1448088" y="1831232"/>
            <a:ext cx="9767780" cy="9694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_tradnl" sz="1600" b="1">
                <a:solidFill>
                  <a:srgbClr val="C00000"/>
                </a:solidFill>
                <a:latin typeface="Century Gothic" panose="020B0502020202020204" pitchFamily="34" charset="0"/>
              </a:rPr>
              <a:t>Actividades magistrales</a:t>
            </a:r>
          </a:p>
          <a:p>
            <a:pPr algn="ctr"/>
            <a:endParaRPr lang="es-ES_tradnl" sz="900">
              <a:solidFill>
                <a:schemeClr val="accent1"/>
              </a:solidFill>
              <a:latin typeface="Century Gothic" panose="020B0502020202020204" pitchFamily="34" charset="0"/>
            </a:endParaRPr>
          </a:p>
          <a:p>
            <a:pPr marL="285750" indent="-285750" algn="just">
              <a:buFont typeface="Courier New" panose="02070309020205020404" pitchFamily="49" charset="0"/>
              <a:buChar char="o"/>
            </a:pPr>
            <a:r>
              <a:rPr lang="es-ES_tradnl" sz="1600">
                <a:solidFill>
                  <a:schemeClr val="accent1"/>
                </a:solidFill>
                <a:latin typeface="Century Gothic" panose="020B0502020202020204" pitchFamily="34" charset="0"/>
              </a:rPr>
              <a:t>Buscan evaluar y afianzar los conocimientos adquiridos al finalizar cada módulo temático.</a:t>
            </a:r>
          </a:p>
          <a:p>
            <a:pPr marL="285750" indent="-285750" algn="just">
              <a:buFont typeface="Courier New" panose="02070309020205020404" pitchFamily="49" charset="0"/>
              <a:buChar char="o"/>
            </a:pPr>
            <a:r>
              <a:rPr lang="es-ES_tradnl" sz="1600">
                <a:solidFill>
                  <a:schemeClr val="accent1"/>
                </a:solidFill>
                <a:latin typeface="Century Gothic" panose="020B0502020202020204" pitchFamily="34" charset="0"/>
              </a:rPr>
              <a:t>Actividades después de la última clase magistral de cada módulo.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E485A76F-6107-D304-6067-E244D871BE9A}"/>
              </a:ext>
            </a:extLst>
          </p:cNvPr>
          <p:cNvSpPr/>
          <p:nvPr/>
        </p:nvSpPr>
        <p:spPr>
          <a:xfrm>
            <a:off x="581190" y="5377705"/>
            <a:ext cx="3334838" cy="1231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_tradnl" sz="1600" b="1">
                <a:solidFill>
                  <a:srgbClr val="0070C0"/>
                </a:solidFill>
                <a:latin typeface="Century Gothic" panose="020B0502020202020204" pitchFamily="34" charset="0"/>
              </a:rPr>
              <a:t>Actividades formativas</a:t>
            </a:r>
          </a:p>
          <a:p>
            <a:pPr algn="ctr"/>
            <a:endParaRPr lang="es-ES_tradnl" sz="1000">
              <a:solidFill>
                <a:schemeClr val="accent1"/>
              </a:solidFill>
              <a:latin typeface="Century Gothic" panose="020B0502020202020204" pitchFamily="34" charset="0"/>
            </a:endParaRPr>
          </a:p>
          <a:p>
            <a:pPr marL="285750" indent="-285750" algn="just">
              <a:buFont typeface="Courier New" panose="02070309020205020404" pitchFamily="49" charset="0"/>
              <a:buChar char="o"/>
            </a:pPr>
            <a:r>
              <a:rPr lang="es-ES_tradnl" sz="1600">
                <a:solidFill>
                  <a:schemeClr val="accent1"/>
                </a:solidFill>
                <a:latin typeface="Century Gothic" panose="020B0502020202020204" pitchFamily="34" charset="0"/>
              </a:rPr>
              <a:t>Centradas en el aprendizaje y no en la calificación.</a:t>
            </a:r>
          </a:p>
          <a:p>
            <a:pPr marL="285750" indent="-285750" algn="just">
              <a:buFont typeface="Courier New" panose="02070309020205020404" pitchFamily="49" charset="0"/>
              <a:buChar char="o"/>
            </a:pPr>
            <a:r>
              <a:rPr lang="es-ES_tradnl" sz="1600">
                <a:solidFill>
                  <a:schemeClr val="accent1"/>
                </a:solidFill>
                <a:latin typeface="Century Gothic" panose="020B0502020202020204" pitchFamily="34" charset="0"/>
              </a:rPr>
              <a:t>Prueba y error.</a:t>
            </a:r>
          </a:p>
        </p:txBody>
      </p:sp>
      <p:pic>
        <p:nvPicPr>
          <p:cNvPr id="3080" name="Picture 8" descr="1. Estrategias de evaluación">
            <a:extLst>
              <a:ext uri="{FF2B5EF4-FFF2-40B4-BE49-F238E27FC236}">
                <a16:creationId xmlns:a16="http://schemas.microsoft.com/office/drawing/2014/main" id="{E8DD4351-4CD4-4552-35CB-20AD5334AC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6028" y="5238622"/>
            <a:ext cx="1514745" cy="1134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E5F00EBB-6D56-1EF1-4FAB-D923D49D3840}"/>
              </a:ext>
            </a:extLst>
          </p:cNvPr>
          <p:cNvSpPr/>
          <p:nvPr/>
        </p:nvSpPr>
        <p:spPr>
          <a:xfrm>
            <a:off x="8399257" y="118110"/>
            <a:ext cx="315077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CO" sz="1100" b="1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  <a:sym typeface="Gill Sans Light"/>
              </a:rPr>
              <a:t>Curso</a:t>
            </a:r>
            <a:r>
              <a:rPr lang="es-CO" sz="1100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  <a:sym typeface="Gill Sans Light"/>
              </a:rPr>
              <a:t> Análisis de Decisiones de Inversión</a:t>
            </a:r>
            <a:endParaRPr lang="es-CO" sz="1100">
              <a:solidFill>
                <a:schemeClr val="accent2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  <p:graphicFrame>
        <p:nvGraphicFramePr>
          <p:cNvPr id="8" name="Tabla 7">
            <a:extLst>
              <a:ext uri="{FF2B5EF4-FFF2-40B4-BE49-F238E27FC236}">
                <a16:creationId xmlns:a16="http://schemas.microsoft.com/office/drawing/2014/main" id="{0B1B2F1A-1B8D-4136-AB8B-A59E17CF72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9511091"/>
              </p:ext>
            </p:extLst>
          </p:nvPr>
        </p:nvGraphicFramePr>
        <p:xfrm>
          <a:off x="387458" y="2929184"/>
          <a:ext cx="5043316" cy="2247045"/>
        </p:xfrm>
        <a:graphic>
          <a:graphicData uri="http://schemas.openxmlformats.org/drawingml/2006/table">
            <a:tbl>
              <a:tblPr firstRow="1" firstCol="1" bandRow="1">
                <a:tableStyleId>{72833802-FEF1-4C79-8D5D-14CF1EAF98D9}</a:tableStyleId>
              </a:tblPr>
              <a:tblGrid>
                <a:gridCol w="2866246">
                  <a:extLst>
                    <a:ext uri="{9D8B030D-6E8A-4147-A177-3AD203B41FA5}">
                      <a16:colId xmlns:a16="http://schemas.microsoft.com/office/drawing/2014/main" val="395370261"/>
                    </a:ext>
                  </a:extLst>
                </a:gridCol>
                <a:gridCol w="2177070">
                  <a:extLst>
                    <a:ext uri="{9D8B030D-6E8A-4147-A177-3AD203B41FA5}">
                      <a16:colId xmlns:a16="http://schemas.microsoft.com/office/drawing/2014/main" val="3787657359"/>
                    </a:ext>
                  </a:extLst>
                </a:gridCol>
              </a:tblGrid>
              <a:tr h="39577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600">
                          <a:effectLst/>
                          <a:latin typeface="Century Gothic" panose="020B0502020202020204" pitchFamily="34" charset="0"/>
                        </a:rPr>
                        <a:t>Ítem</a:t>
                      </a:r>
                      <a:endParaRPr lang="es-CO" sz="16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600">
                          <a:effectLst/>
                          <a:latin typeface="Century Gothic" panose="020B0502020202020204" pitchFamily="34" charset="0"/>
                        </a:rPr>
                        <a:t>Porcentaje (%)</a:t>
                      </a:r>
                      <a:endParaRPr lang="es-CO" sz="16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05226414"/>
                  </a:ext>
                </a:extLst>
              </a:tr>
              <a:tr h="41775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600">
                          <a:solidFill>
                            <a:schemeClr val="accent1"/>
                          </a:solidFill>
                          <a:effectLst/>
                          <a:latin typeface="Century Gothic" panose="020B0502020202020204" pitchFamily="34" charset="0"/>
                        </a:rPr>
                        <a:t>Examen Parcial </a:t>
                      </a:r>
                      <a:r>
                        <a:rPr lang="es-CO" sz="1600" i="1">
                          <a:solidFill>
                            <a:schemeClr val="accent1"/>
                          </a:solidFill>
                          <a:effectLst/>
                          <a:latin typeface="Century Gothic" panose="020B0502020202020204" pitchFamily="34" charset="0"/>
                        </a:rPr>
                        <a:t>Midterm</a:t>
                      </a:r>
                      <a:endParaRPr lang="es-CO" sz="1600" i="1">
                        <a:solidFill>
                          <a:schemeClr val="accent1"/>
                        </a:solidFill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600">
                          <a:solidFill>
                            <a:schemeClr val="accent1"/>
                          </a:solidFill>
                          <a:effectLst/>
                          <a:latin typeface="Century Gothic" panose="020B0502020202020204" pitchFamily="34" charset="0"/>
                        </a:rPr>
                        <a:t>30%</a:t>
                      </a:r>
                      <a:endParaRPr lang="es-CO" sz="1600">
                        <a:solidFill>
                          <a:schemeClr val="accent1"/>
                        </a:solidFill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4034774"/>
                  </a:ext>
                </a:extLst>
              </a:tr>
              <a:tr h="47783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600">
                          <a:solidFill>
                            <a:schemeClr val="accent1"/>
                          </a:solidFill>
                          <a:effectLst/>
                          <a:latin typeface="Century Gothic" panose="020B0502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Examen Parcial Final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600">
                          <a:solidFill>
                            <a:schemeClr val="accent1"/>
                          </a:solidFill>
                          <a:effectLst/>
                          <a:latin typeface="Century Gothic" panose="020B0502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30%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63224080"/>
                  </a:ext>
                </a:extLst>
              </a:tr>
              <a:tr h="47783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600">
                          <a:solidFill>
                            <a:schemeClr val="accent1"/>
                          </a:solidFill>
                          <a:effectLst/>
                          <a:latin typeface="Century Gothic" panose="020B0502020202020204" pitchFamily="34" charset="0"/>
                        </a:rPr>
                        <a:t>Caso de Consultoría </a:t>
                      </a:r>
                      <a:endParaRPr lang="es-CO" sz="1600">
                        <a:solidFill>
                          <a:schemeClr val="accent1"/>
                        </a:solidFill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600">
                          <a:solidFill>
                            <a:schemeClr val="accent1"/>
                          </a:solidFill>
                          <a:effectLst/>
                          <a:latin typeface="Century Gothic" panose="020B0502020202020204" pitchFamily="34" charset="0"/>
                        </a:rPr>
                        <a:t>20%</a:t>
                      </a:r>
                      <a:endParaRPr lang="es-CO" sz="1600">
                        <a:solidFill>
                          <a:schemeClr val="accent1"/>
                        </a:solidFill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26958484"/>
                  </a:ext>
                </a:extLst>
              </a:tr>
              <a:tr h="47783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600">
                          <a:solidFill>
                            <a:schemeClr val="accent1"/>
                          </a:solidFill>
                          <a:effectLst/>
                          <a:latin typeface="Century Gothic" panose="020B0502020202020204" pitchFamily="34" charset="0"/>
                        </a:rPr>
                        <a:t>Actividades magistrales</a:t>
                      </a:r>
                      <a:endParaRPr lang="es-CO" sz="1600">
                        <a:solidFill>
                          <a:schemeClr val="accent1"/>
                        </a:solidFill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600">
                          <a:solidFill>
                            <a:schemeClr val="accent1"/>
                          </a:solidFill>
                          <a:effectLst/>
                          <a:latin typeface="Century Gothic" panose="020B0502020202020204" pitchFamily="34" charset="0"/>
                        </a:rPr>
                        <a:t>20%</a:t>
                      </a:r>
                      <a:endParaRPr lang="es-CO" sz="1600">
                        <a:solidFill>
                          <a:schemeClr val="accent1"/>
                        </a:solidFill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86475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19269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0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0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Donut 18"/>
          <p:cNvSpPr/>
          <p:nvPr/>
        </p:nvSpPr>
        <p:spPr>
          <a:xfrm>
            <a:off x="4139373" y="2077634"/>
            <a:ext cx="3807011" cy="3742902"/>
          </a:xfrm>
          <a:prstGeom prst="donut">
            <a:avLst>
              <a:gd name="adj" fmla="val 3199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92D050"/>
              </a:solidFill>
            </a:endParaRPr>
          </a:p>
        </p:txBody>
      </p:sp>
      <p:sp>
        <p:nvSpPr>
          <p:cNvPr id="4" name="Oval 3"/>
          <p:cNvSpPr/>
          <p:nvPr/>
        </p:nvSpPr>
        <p:spPr>
          <a:xfrm>
            <a:off x="3265863" y="904152"/>
            <a:ext cx="5544616" cy="5400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3409879" y="1048168"/>
            <a:ext cx="5224772" cy="5112568"/>
          </a:xfrm>
          <a:prstGeom prst="ellipse">
            <a:avLst/>
          </a:prstGeom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498111" y="1352458"/>
            <a:ext cx="36004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800">
                <a:solidFill>
                  <a:srgbClr val="92D050"/>
                </a:solidFill>
              </a:rPr>
              <a:t>$</a:t>
            </a:r>
          </a:p>
        </p:txBody>
      </p:sp>
      <p:sp>
        <p:nvSpPr>
          <p:cNvPr id="12" name="TextBox 11"/>
          <p:cNvSpPr txBox="1"/>
          <p:nvPr/>
        </p:nvSpPr>
        <p:spPr>
          <a:xfrm rot="10800000">
            <a:off x="6218192" y="3715612"/>
            <a:ext cx="36004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800">
                <a:solidFill>
                  <a:srgbClr val="92D050"/>
                </a:solidFill>
              </a:rPr>
              <a:t>$</a:t>
            </a:r>
          </a:p>
        </p:txBody>
      </p:sp>
      <p:sp>
        <p:nvSpPr>
          <p:cNvPr id="13" name="TextBox 12"/>
          <p:cNvSpPr txBox="1"/>
          <p:nvPr/>
        </p:nvSpPr>
        <p:spPr>
          <a:xfrm rot="5400000">
            <a:off x="7450455" y="2208426"/>
            <a:ext cx="36004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800">
                <a:solidFill>
                  <a:srgbClr val="92D050"/>
                </a:solidFill>
              </a:rPr>
              <a:t>$</a:t>
            </a:r>
          </a:p>
        </p:txBody>
      </p:sp>
      <p:sp>
        <p:nvSpPr>
          <p:cNvPr id="14" name="TextBox 13"/>
          <p:cNvSpPr txBox="1"/>
          <p:nvPr/>
        </p:nvSpPr>
        <p:spPr>
          <a:xfrm rot="16200000">
            <a:off x="4265847" y="2928505"/>
            <a:ext cx="36004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800">
                <a:solidFill>
                  <a:srgbClr val="92D050"/>
                </a:solidFill>
              </a:rPr>
              <a:t>$</a:t>
            </a:r>
          </a:p>
        </p:txBody>
      </p:sp>
      <p:sp>
        <p:nvSpPr>
          <p:cNvPr id="15" name="TextBox 14"/>
          <p:cNvSpPr txBox="1"/>
          <p:nvPr/>
        </p:nvSpPr>
        <p:spPr>
          <a:xfrm rot="18568929">
            <a:off x="4513999" y="1942236"/>
            <a:ext cx="36004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800">
                <a:solidFill>
                  <a:srgbClr val="92D050"/>
                </a:solidFill>
              </a:rPr>
              <a:t>?</a:t>
            </a:r>
          </a:p>
        </p:txBody>
      </p:sp>
      <p:sp>
        <p:nvSpPr>
          <p:cNvPr id="16" name="TextBox 15"/>
          <p:cNvSpPr txBox="1"/>
          <p:nvPr/>
        </p:nvSpPr>
        <p:spPr>
          <a:xfrm rot="2636538">
            <a:off x="6592364" y="1309012"/>
            <a:ext cx="36004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800">
                <a:solidFill>
                  <a:srgbClr val="92D050"/>
                </a:solidFill>
              </a:rPr>
              <a:t>?</a:t>
            </a:r>
          </a:p>
        </p:txBody>
      </p:sp>
      <p:sp>
        <p:nvSpPr>
          <p:cNvPr id="17" name="TextBox 16"/>
          <p:cNvSpPr txBox="1"/>
          <p:nvPr/>
        </p:nvSpPr>
        <p:spPr>
          <a:xfrm rot="7816145">
            <a:off x="7134818" y="3199784"/>
            <a:ext cx="36004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800">
                <a:solidFill>
                  <a:srgbClr val="92D050"/>
                </a:solidFill>
              </a:rPr>
              <a:t>?</a:t>
            </a:r>
          </a:p>
        </p:txBody>
      </p:sp>
      <p:sp>
        <p:nvSpPr>
          <p:cNvPr id="18" name="TextBox 17"/>
          <p:cNvSpPr txBox="1"/>
          <p:nvPr/>
        </p:nvSpPr>
        <p:spPr>
          <a:xfrm rot="13393275">
            <a:off x="5028681" y="3762008"/>
            <a:ext cx="36004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800">
                <a:solidFill>
                  <a:srgbClr val="92D050"/>
                </a:solidFill>
              </a:rPr>
              <a:t>?</a:t>
            </a:r>
          </a:p>
        </p:txBody>
      </p:sp>
      <p:sp>
        <p:nvSpPr>
          <p:cNvPr id="6" name="Rectangle 5"/>
          <p:cNvSpPr/>
          <p:nvPr/>
        </p:nvSpPr>
        <p:spPr>
          <a:xfrm>
            <a:off x="2833816" y="1552224"/>
            <a:ext cx="6350451" cy="8856984"/>
          </a:xfrm>
          <a:prstGeom prst="rect">
            <a:avLst/>
          </a:prstGeom>
          <a:noFill/>
        </p:spPr>
        <p:txBody>
          <a:bodyPr spcFirstLastPara="1" wrap="none" lIns="91440" tIns="45720" rIns="91440" bIns="45720" numCol="1">
            <a:prstTxWarp prst="textArchUp">
              <a:avLst>
                <a:gd name="adj" fmla="val 10703002"/>
              </a:avLst>
            </a:prstTxWarp>
            <a:spAutoFit/>
          </a:bodyPr>
          <a:lstStyle/>
          <a:p>
            <a:pPr algn="ctr"/>
            <a:r>
              <a:rPr lang="en-US" sz="36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Britannic Bold" panose="020B0903060703020204" pitchFamily="34" charset="0"/>
              </a:rPr>
              <a:t>  QUIEN QUIERE SER</a:t>
            </a:r>
          </a:p>
        </p:txBody>
      </p:sp>
      <p:sp>
        <p:nvSpPr>
          <p:cNvPr id="8" name="Rectangle 7"/>
          <p:cNvSpPr/>
          <p:nvPr/>
        </p:nvSpPr>
        <p:spPr>
          <a:xfrm>
            <a:off x="2833815" y="-2581690"/>
            <a:ext cx="6350451" cy="8051804"/>
          </a:xfrm>
          <a:prstGeom prst="rect">
            <a:avLst/>
          </a:prstGeom>
          <a:noFill/>
        </p:spPr>
        <p:txBody>
          <a:bodyPr spcFirstLastPara="1" wrap="none" lIns="91440" tIns="45720" rIns="91440" bIns="45720" numCol="1">
            <a:prstTxWarp prst="textArchDown">
              <a:avLst/>
            </a:prstTxWarp>
            <a:spAutoFit/>
          </a:bodyPr>
          <a:lstStyle/>
          <a:p>
            <a:pPr algn="ctr"/>
            <a:r>
              <a:rPr lang="en-US" sz="36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Britannic Bold" panose="020B0903060703020204" pitchFamily="34" charset="0"/>
              </a:rPr>
              <a:t>  QUIEN QUIERE SER</a:t>
            </a:r>
          </a:p>
        </p:txBody>
      </p:sp>
      <p:sp>
        <p:nvSpPr>
          <p:cNvPr id="9" name="Rectangle 8"/>
          <p:cNvSpPr/>
          <p:nvPr/>
        </p:nvSpPr>
        <p:spPr>
          <a:xfrm>
            <a:off x="2985227" y="3016192"/>
            <a:ext cx="5609228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7200" b="1">
                <a:ln w="18415" cmpd="sng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Britannic Bold" panose="020B0903060703020204" pitchFamily="34" charset="0"/>
              </a:rPr>
              <a:t>  FINANCIERO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CF42EAE5-E2A9-E430-45B7-F0F9283D5BBD}"/>
              </a:ext>
            </a:extLst>
          </p:cNvPr>
          <p:cNvSpPr/>
          <p:nvPr/>
        </p:nvSpPr>
        <p:spPr>
          <a:xfrm>
            <a:off x="1415434" y="118110"/>
            <a:ext cx="278153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CO" sz="1100" b="1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  <a:sym typeface="Gill Sans Light"/>
              </a:rPr>
              <a:t>Departamento de Ingeniería Industrial</a:t>
            </a:r>
            <a:endParaRPr lang="es-CO" sz="1100" b="1">
              <a:solidFill>
                <a:schemeClr val="accent2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  <p:pic>
        <p:nvPicPr>
          <p:cNvPr id="23" name="Picture 2" descr="Clientes y aliados | Centro de Evaluación | Uniandes">
            <a:extLst>
              <a:ext uri="{FF2B5EF4-FFF2-40B4-BE49-F238E27FC236}">
                <a16:creationId xmlns:a16="http://schemas.microsoft.com/office/drawing/2014/main" id="{CF9A4936-0845-3EAB-0FDF-A037AC9CB8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965" y="118110"/>
            <a:ext cx="806123" cy="310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ACECE7FE-1889-4E13-DC9E-3388A52074CC}"/>
              </a:ext>
            </a:extLst>
          </p:cNvPr>
          <p:cNvSpPr/>
          <p:nvPr/>
        </p:nvSpPr>
        <p:spPr>
          <a:xfrm>
            <a:off x="8399257" y="118110"/>
            <a:ext cx="315077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CO" sz="1100" b="1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  <a:sym typeface="Gill Sans Light"/>
              </a:rPr>
              <a:t>Curso</a:t>
            </a:r>
            <a:r>
              <a:rPr lang="es-CO" sz="1100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  <a:sym typeface="Gill Sans Light"/>
              </a:rPr>
              <a:t> Análisis de Decisiones de Inversión</a:t>
            </a:r>
            <a:endParaRPr lang="es-CO" sz="1100">
              <a:solidFill>
                <a:schemeClr val="accent2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7181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ítulo 1">
            <a:extLst>
              <a:ext uri="{FF2B5EF4-FFF2-40B4-BE49-F238E27FC236}">
                <a16:creationId xmlns:a16="http://schemas.microsoft.com/office/drawing/2014/main" id="{F6872B4D-4F67-4084-8AD5-4BE242FBB3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>
            <a:normAutofit fontScale="90000"/>
          </a:bodyPr>
          <a:lstStyle/>
          <a:p>
            <a:r>
              <a:rPr lang="es-CO" sz="3200">
                <a:latin typeface="Century Gothic" panose="020B0502020202020204" pitchFamily="34" charset="0"/>
              </a:rPr>
              <a:t>BONOS para nota final de actividades magistrales 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FACCE5D7-307F-03EB-BF54-99171E9F6281}"/>
              </a:ext>
            </a:extLst>
          </p:cNvPr>
          <p:cNvSpPr/>
          <p:nvPr/>
        </p:nvSpPr>
        <p:spPr>
          <a:xfrm>
            <a:off x="1415434" y="118110"/>
            <a:ext cx="278153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CO" sz="1100" b="1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  <a:sym typeface="Gill Sans Light"/>
              </a:rPr>
              <a:t>Departamento de Ingeniería Industrial</a:t>
            </a:r>
            <a:endParaRPr lang="es-CO" sz="1100" b="1">
              <a:solidFill>
                <a:schemeClr val="accent2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  <p:pic>
        <p:nvPicPr>
          <p:cNvPr id="10" name="Picture 2" descr="Clientes y aliados | Centro de Evaluación | Uniandes">
            <a:extLst>
              <a:ext uri="{FF2B5EF4-FFF2-40B4-BE49-F238E27FC236}">
                <a16:creationId xmlns:a16="http://schemas.microsoft.com/office/drawing/2014/main" id="{85B2D4DE-DA81-F67E-5C8C-3C665757FB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965" y="118110"/>
            <a:ext cx="806123" cy="310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507BBCC1-DAC2-68E5-6A81-C377FFE9912E}"/>
              </a:ext>
            </a:extLst>
          </p:cNvPr>
          <p:cNvSpPr/>
          <p:nvPr/>
        </p:nvSpPr>
        <p:spPr>
          <a:xfrm>
            <a:off x="1045026" y="2058267"/>
            <a:ext cx="976778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_tradnl" sz="2000" b="1">
                <a:solidFill>
                  <a:srgbClr val="366658"/>
                </a:solidFill>
                <a:latin typeface="Century Gothic" panose="020B0502020202020204" pitchFamily="34" charset="0"/>
              </a:rPr>
              <a:t>Participaciones en clase</a:t>
            </a:r>
          </a:p>
          <a:p>
            <a:pPr algn="ctr"/>
            <a:endParaRPr lang="es-ES_tradnl" sz="1600">
              <a:solidFill>
                <a:schemeClr val="accent1"/>
              </a:solidFill>
              <a:latin typeface="Century Gothic" panose="020B0502020202020204" pitchFamily="34" charset="0"/>
            </a:endParaRPr>
          </a:p>
          <a:p>
            <a:pPr marL="285750" indent="-285750" algn="just">
              <a:buFont typeface="Courier New" panose="02070309020205020404" pitchFamily="49" charset="0"/>
              <a:buChar char="o"/>
            </a:pPr>
            <a:r>
              <a:rPr lang="es-ES_tradnl" sz="1600">
                <a:solidFill>
                  <a:schemeClr val="accent1"/>
                </a:solidFill>
                <a:latin typeface="Century Gothic" panose="020B0502020202020204" pitchFamily="34" charset="0"/>
              </a:rPr>
              <a:t>Cada participación en clase equivale a un bono de 0,20/5,00.</a:t>
            </a:r>
          </a:p>
          <a:p>
            <a:pPr marL="285750" indent="-285750" algn="just">
              <a:buFont typeface="Courier New" panose="02070309020205020404" pitchFamily="49" charset="0"/>
              <a:buChar char="o"/>
            </a:pPr>
            <a:r>
              <a:rPr lang="es-ES_tradnl" sz="1600">
                <a:solidFill>
                  <a:schemeClr val="accent1"/>
                </a:solidFill>
                <a:latin typeface="Century Gothic" panose="020B0502020202020204" pitchFamily="34" charset="0"/>
              </a:rPr>
              <a:t>En cada clase es posible obtener más de una participación. </a:t>
            </a:r>
          </a:p>
          <a:p>
            <a:pPr marL="285750" indent="-285750" algn="just">
              <a:buFont typeface="Courier New" panose="02070309020205020404" pitchFamily="49" charset="0"/>
              <a:buChar char="o"/>
            </a:pPr>
            <a:endParaRPr lang="es-ES_tradnl" sz="1600">
              <a:solidFill>
                <a:schemeClr val="accent1"/>
              </a:solidFill>
              <a:latin typeface="Century Gothic" panose="020B0502020202020204" pitchFamily="34" charset="0"/>
            </a:endParaRP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84363C7C-E67F-0A04-C9CC-D72E4C41CCB1}"/>
              </a:ext>
            </a:extLst>
          </p:cNvPr>
          <p:cNvSpPr txBox="1"/>
          <p:nvPr/>
        </p:nvSpPr>
        <p:spPr>
          <a:xfrm>
            <a:off x="1045025" y="5766567"/>
            <a:ext cx="976778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b="1">
                <a:solidFill>
                  <a:srgbClr val="C00000"/>
                </a:solidFill>
                <a:latin typeface="Century Gothic" panose="020B0502020202020204" pitchFamily="34" charset="0"/>
              </a:rPr>
              <a:t>¡La nota máxima que puede tener el 20% de las actividades magistrales es 5,50!</a:t>
            </a:r>
          </a:p>
          <a:p>
            <a:pPr algn="ctr"/>
            <a:r>
              <a:rPr lang="es-MX" sz="1200">
                <a:solidFill>
                  <a:srgbClr val="C00000"/>
                </a:solidFill>
                <a:latin typeface="Century Gothic" panose="020B0502020202020204" pitchFamily="34" charset="0"/>
              </a:rPr>
              <a:t>Para el estudiante que haya acumulado la mayor cantidad de bonos en la sección magistral, se le asignará dicha nota.</a:t>
            </a:r>
            <a:br>
              <a:rPr lang="es-MX" sz="1200">
                <a:solidFill>
                  <a:srgbClr val="C00000"/>
                </a:solidFill>
                <a:latin typeface="Century Gothic" panose="020B0502020202020204" pitchFamily="34" charset="0"/>
              </a:rPr>
            </a:br>
            <a:r>
              <a:rPr lang="es-MX" sz="1200">
                <a:solidFill>
                  <a:srgbClr val="C00000"/>
                </a:solidFill>
                <a:latin typeface="Century Gothic" panose="020B0502020202020204" pitchFamily="34" charset="0"/>
              </a:rPr>
              <a:t>A los demás estudiantes se les calculará su nota mediante una regla de tres proporcional según el número de bonos obtenidos.</a:t>
            </a:r>
            <a:endParaRPr lang="es-ES_tradnl" sz="1200">
              <a:solidFill>
                <a:srgbClr val="C00000"/>
              </a:solidFill>
              <a:latin typeface="Century Gothic" panose="020B0502020202020204" pitchFamily="34" charset="0"/>
            </a:endParaRPr>
          </a:p>
        </p:txBody>
      </p:sp>
      <p:pic>
        <p:nvPicPr>
          <p:cNvPr id="4098" name="Picture 2" descr="Maestra Hazblog: Técnicas de participación activa en el aula presencial o  virtual.">
            <a:extLst>
              <a:ext uri="{FF2B5EF4-FFF2-40B4-BE49-F238E27FC236}">
                <a16:creationId xmlns:a16="http://schemas.microsoft.com/office/drawing/2014/main" id="{12358164-1241-50EB-F120-796185852C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5821" y="2736535"/>
            <a:ext cx="2412713" cy="2838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Marcador de número de diapositiva 3">
            <a:extLst>
              <a:ext uri="{FF2B5EF4-FFF2-40B4-BE49-F238E27FC236}">
                <a16:creationId xmlns:a16="http://schemas.microsoft.com/office/drawing/2014/main" id="{C708E74D-5FD7-8C5F-9E2D-861B291273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sz="2000" b="1" smtClean="0">
                <a:latin typeface="Century Gothic" panose="020B0502020202020204" pitchFamily="34" charset="0"/>
              </a:rPr>
              <a:pPr/>
              <a:t>17</a:t>
            </a:fld>
            <a:endParaRPr lang="en-US" sz="2000" b="1">
              <a:latin typeface="Century Gothic" panose="020B0502020202020204" pitchFamily="34" charset="0"/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319ACD53-ED18-A9D4-CEF9-E76003F7DF9A}"/>
              </a:ext>
            </a:extLst>
          </p:cNvPr>
          <p:cNvSpPr/>
          <p:nvPr/>
        </p:nvSpPr>
        <p:spPr>
          <a:xfrm>
            <a:off x="8399257" y="118110"/>
            <a:ext cx="315077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CO" sz="1100" b="1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  <a:sym typeface="Gill Sans Light"/>
              </a:rPr>
              <a:t>Curso</a:t>
            </a:r>
            <a:r>
              <a:rPr lang="es-CO" sz="1100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  <a:sym typeface="Gill Sans Light"/>
              </a:rPr>
              <a:t> Análisis de Decisiones de Inversión</a:t>
            </a:r>
            <a:endParaRPr lang="es-CO" sz="1100">
              <a:solidFill>
                <a:schemeClr val="accent2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  <p:graphicFrame>
        <p:nvGraphicFramePr>
          <p:cNvPr id="2" name="Tabla 7">
            <a:extLst>
              <a:ext uri="{FF2B5EF4-FFF2-40B4-BE49-F238E27FC236}">
                <a16:creationId xmlns:a16="http://schemas.microsoft.com/office/drawing/2014/main" id="{CFE52646-2C6F-509C-3EDE-B18F24D29A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0741572"/>
              </p:ext>
            </p:extLst>
          </p:nvPr>
        </p:nvGraphicFramePr>
        <p:xfrm>
          <a:off x="3574342" y="3426534"/>
          <a:ext cx="5043316" cy="2247045"/>
        </p:xfrm>
        <a:graphic>
          <a:graphicData uri="http://schemas.openxmlformats.org/drawingml/2006/table">
            <a:tbl>
              <a:tblPr firstRow="1" firstCol="1" bandRow="1">
                <a:tableStyleId>{72833802-FEF1-4C79-8D5D-14CF1EAF98D9}</a:tableStyleId>
              </a:tblPr>
              <a:tblGrid>
                <a:gridCol w="2866246">
                  <a:extLst>
                    <a:ext uri="{9D8B030D-6E8A-4147-A177-3AD203B41FA5}">
                      <a16:colId xmlns:a16="http://schemas.microsoft.com/office/drawing/2014/main" val="395370261"/>
                    </a:ext>
                  </a:extLst>
                </a:gridCol>
                <a:gridCol w="2177070">
                  <a:extLst>
                    <a:ext uri="{9D8B030D-6E8A-4147-A177-3AD203B41FA5}">
                      <a16:colId xmlns:a16="http://schemas.microsoft.com/office/drawing/2014/main" val="3787657359"/>
                    </a:ext>
                  </a:extLst>
                </a:gridCol>
              </a:tblGrid>
              <a:tr h="39577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600">
                          <a:effectLst/>
                          <a:latin typeface="Century Gothic" panose="020B0502020202020204" pitchFamily="34" charset="0"/>
                        </a:rPr>
                        <a:t>Ítem</a:t>
                      </a:r>
                      <a:endParaRPr lang="es-CO" sz="16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600">
                          <a:effectLst/>
                          <a:latin typeface="Century Gothic" panose="020B0502020202020204" pitchFamily="34" charset="0"/>
                        </a:rPr>
                        <a:t>Porcentaje (%)</a:t>
                      </a:r>
                      <a:endParaRPr lang="es-CO" sz="16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05226414"/>
                  </a:ext>
                </a:extLst>
              </a:tr>
              <a:tr h="41775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600">
                          <a:solidFill>
                            <a:schemeClr val="accent1"/>
                          </a:solidFill>
                          <a:effectLst/>
                          <a:latin typeface="Century Gothic" panose="020B0502020202020204" pitchFamily="34" charset="0"/>
                        </a:rPr>
                        <a:t>Examen Parcial </a:t>
                      </a:r>
                      <a:r>
                        <a:rPr lang="es-CO" sz="1600" i="1">
                          <a:solidFill>
                            <a:schemeClr val="accent1"/>
                          </a:solidFill>
                          <a:effectLst/>
                          <a:latin typeface="Century Gothic" panose="020B0502020202020204" pitchFamily="34" charset="0"/>
                        </a:rPr>
                        <a:t>Midterm</a:t>
                      </a:r>
                      <a:endParaRPr lang="es-CO" sz="1600" i="1">
                        <a:solidFill>
                          <a:schemeClr val="accent1"/>
                        </a:solidFill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600">
                          <a:solidFill>
                            <a:schemeClr val="accent1"/>
                          </a:solidFill>
                          <a:effectLst/>
                          <a:latin typeface="Century Gothic" panose="020B0502020202020204" pitchFamily="34" charset="0"/>
                        </a:rPr>
                        <a:t>30%</a:t>
                      </a:r>
                      <a:endParaRPr lang="es-CO" sz="1600">
                        <a:solidFill>
                          <a:schemeClr val="accent1"/>
                        </a:solidFill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4034774"/>
                  </a:ext>
                </a:extLst>
              </a:tr>
              <a:tr h="47783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600">
                          <a:solidFill>
                            <a:schemeClr val="accent1"/>
                          </a:solidFill>
                          <a:effectLst/>
                          <a:latin typeface="Century Gothic" panose="020B0502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Examen Parcial Final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600">
                          <a:solidFill>
                            <a:schemeClr val="accent1"/>
                          </a:solidFill>
                          <a:effectLst/>
                          <a:latin typeface="Century Gothic" panose="020B0502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30%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63224080"/>
                  </a:ext>
                </a:extLst>
              </a:tr>
              <a:tr h="47783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600">
                          <a:solidFill>
                            <a:schemeClr val="accent1"/>
                          </a:solidFill>
                          <a:effectLst/>
                          <a:latin typeface="Century Gothic" panose="020B0502020202020204" pitchFamily="34" charset="0"/>
                        </a:rPr>
                        <a:t>Caso de Consultoría </a:t>
                      </a:r>
                      <a:endParaRPr lang="es-CO" sz="1600">
                        <a:solidFill>
                          <a:schemeClr val="accent1"/>
                        </a:solidFill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600">
                          <a:solidFill>
                            <a:schemeClr val="accent1"/>
                          </a:solidFill>
                          <a:effectLst/>
                          <a:latin typeface="Century Gothic" panose="020B0502020202020204" pitchFamily="34" charset="0"/>
                        </a:rPr>
                        <a:t>20%</a:t>
                      </a:r>
                      <a:endParaRPr lang="es-CO" sz="1600">
                        <a:solidFill>
                          <a:schemeClr val="accent1"/>
                        </a:solidFill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26958484"/>
                  </a:ext>
                </a:extLst>
              </a:tr>
              <a:tr h="47783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600">
                          <a:solidFill>
                            <a:schemeClr val="accent1"/>
                          </a:solidFill>
                          <a:effectLst/>
                          <a:latin typeface="Century Gothic" panose="020B0502020202020204" pitchFamily="34" charset="0"/>
                        </a:rPr>
                        <a:t>Actividades magistrales</a:t>
                      </a:r>
                      <a:endParaRPr lang="es-CO" sz="1600">
                        <a:solidFill>
                          <a:schemeClr val="accent1"/>
                        </a:solidFill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600">
                          <a:solidFill>
                            <a:schemeClr val="accent1"/>
                          </a:solidFill>
                          <a:effectLst/>
                          <a:latin typeface="Century Gothic" panose="020B0502020202020204" pitchFamily="34" charset="0"/>
                        </a:rPr>
                        <a:t>20%</a:t>
                      </a:r>
                      <a:endParaRPr lang="es-CO" sz="1600">
                        <a:solidFill>
                          <a:schemeClr val="accent1"/>
                        </a:solidFill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86475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01392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4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4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4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4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allAtOnce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3C81987-0DBB-65EF-59AC-6E8C820F1F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ítulo 1">
            <a:extLst>
              <a:ext uri="{FF2B5EF4-FFF2-40B4-BE49-F238E27FC236}">
                <a16:creationId xmlns:a16="http://schemas.microsoft.com/office/drawing/2014/main" id="{8C33554D-0BF7-8695-F1B7-3DC9F58AFC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>
            <a:normAutofit/>
          </a:bodyPr>
          <a:lstStyle/>
          <a:p>
            <a:r>
              <a:rPr lang="es-CO" sz="3200">
                <a:latin typeface="Century Gothic" panose="020B0502020202020204" pitchFamily="34" charset="0"/>
              </a:rPr>
              <a:t>Tienen dos opciones con los “bonos”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B9900648-3073-094E-4C5A-4DB25B389865}"/>
              </a:ext>
            </a:extLst>
          </p:cNvPr>
          <p:cNvSpPr/>
          <p:nvPr/>
        </p:nvSpPr>
        <p:spPr>
          <a:xfrm>
            <a:off x="1415434" y="118110"/>
            <a:ext cx="278153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CO" sz="1100" b="1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  <a:sym typeface="Gill Sans Light"/>
              </a:rPr>
              <a:t>Departamento de Ingeniería Industrial</a:t>
            </a:r>
            <a:endParaRPr lang="es-CO" sz="1100" b="1">
              <a:solidFill>
                <a:schemeClr val="accent2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  <p:pic>
        <p:nvPicPr>
          <p:cNvPr id="10" name="Picture 2" descr="Clientes y aliados | Centro de Evaluación | Uniandes">
            <a:extLst>
              <a:ext uri="{FF2B5EF4-FFF2-40B4-BE49-F238E27FC236}">
                <a16:creationId xmlns:a16="http://schemas.microsoft.com/office/drawing/2014/main" id="{B12B8E01-3AAC-83C1-88CF-858A62AC5C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965" y="118110"/>
            <a:ext cx="806123" cy="310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D1E75ECE-0534-0C4A-BA0C-BD737555295A}"/>
              </a:ext>
            </a:extLst>
          </p:cNvPr>
          <p:cNvSpPr/>
          <p:nvPr/>
        </p:nvSpPr>
        <p:spPr>
          <a:xfrm>
            <a:off x="1107446" y="4135213"/>
            <a:ext cx="997710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La bolsa ANADEC:</a:t>
            </a:r>
            <a:r>
              <a:rPr lang="en-US" dirty="0">
                <a:solidFill>
                  <a:schemeClr val="accent1"/>
                </a:solidFill>
                <a:latin typeface="Century Gothic" panose="020B0502020202020204" pitchFamily="34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  <a:latin typeface="Century Gothic" panose="020B0502020202020204" pitchFamily="34" charset="0"/>
              </a:rPr>
              <a:t>Entra a la bolsa de inversión ANADEC.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  <a:latin typeface="Century Gothic" panose="020B0502020202020204" pitchFamily="34" charset="0"/>
              </a:rPr>
              <a:t>El bono se </a:t>
            </a:r>
            <a:r>
              <a:rPr lang="en-US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valoriza</a:t>
            </a:r>
            <a:r>
              <a:rPr lang="en-US" dirty="0">
                <a:solidFill>
                  <a:schemeClr val="accent1"/>
                </a:solidFill>
                <a:latin typeface="Century Gothic" panose="020B0502020202020204" pitchFamily="34" charset="0"/>
              </a:rPr>
              <a:t> inmediatamente a </a:t>
            </a:r>
            <a:r>
              <a:rPr lang="en-US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0.25</a:t>
            </a:r>
            <a:r>
              <a:rPr lang="en-US" dirty="0">
                <a:solidFill>
                  <a:schemeClr val="accent1"/>
                </a:solidFill>
                <a:latin typeface="Century Gothic" panose="020B0502020202020204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  <a:latin typeface="Century Gothic" panose="020B0502020202020204" pitchFamily="34" charset="0"/>
              </a:rPr>
              <a:t>Pero queda expuesto al riesgo de perderlo a lo largo del semestre. </a:t>
            </a:r>
          </a:p>
        </p:txBody>
      </p:sp>
      <p:sp>
        <p:nvSpPr>
          <p:cNvPr id="3" name="Marcador de número de diapositiva 3">
            <a:extLst>
              <a:ext uri="{FF2B5EF4-FFF2-40B4-BE49-F238E27FC236}">
                <a16:creationId xmlns:a16="http://schemas.microsoft.com/office/drawing/2014/main" id="{ADBA82D0-997E-D776-9F75-B5E297467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sz="2000" b="1" smtClean="0">
                <a:latin typeface="Century Gothic" panose="020B0502020202020204" pitchFamily="34" charset="0"/>
              </a:rPr>
              <a:pPr/>
              <a:t>18</a:t>
            </a:fld>
            <a:endParaRPr lang="en-US" sz="2000" b="1" dirty="0">
              <a:latin typeface="Century Gothic" panose="020B0502020202020204" pitchFamily="34" charset="0"/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198952BB-2857-C62C-728F-D101597BDF73}"/>
              </a:ext>
            </a:extLst>
          </p:cNvPr>
          <p:cNvSpPr/>
          <p:nvPr/>
        </p:nvSpPr>
        <p:spPr>
          <a:xfrm>
            <a:off x="8399257" y="118110"/>
            <a:ext cx="315077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CO" sz="1100" b="1" dirty="0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  <a:sym typeface="Gill Sans Light"/>
              </a:rPr>
              <a:t>Curso</a:t>
            </a:r>
            <a:r>
              <a:rPr lang="es-CO" sz="1100" dirty="0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  <a:sym typeface="Gill Sans Light"/>
              </a:rPr>
              <a:t> Análisis de Decisiones de Inversión</a:t>
            </a:r>
            <a:endParaRPr lang="es-CO" sz="1100" dirty="0">
              <a:solidFill>
                <a:schemeClr val="accent2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92C91C-A2B3-05D8-19C8-5006FA8B5B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965" y="1953249"/>
            <a:ext cx="2357376" cy="175432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6E804DA-3A72-0383-BAD1-810FB2415AAC}"/>
              </a:ext>
            </a:extLst>
          </p:cNvPr>
          <p:cNvSpPr txBox="1"/>
          <p:nvPr/>
        </p:nvSpPr>
        <p:spPr>
          <a:xfrm>
            <a:off x="3204275" y="2185819"/>
            <a:ext cx="820247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Bajo el colchón:</a:t>
            </a:r>
            <a:r>
              <a:rPr lang="en-US" dirty="0">
                <a:solidFill>
                  <a:schemeClr val="accent1"/>
                </a:solidFill>
                <a:latin typeface="Century Gothic" panose="020B0502020202020204" pitchFamily="34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  <a:latin typeface="Century Gothic" panose="020B0502020202020204" pitchFamily="34" charset="0"/>
              </a:rPr>
              <a:t>Entra en una lista segura.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  <a:latin typeface="Century Gothic" panose="020B0502020202020204" pitchFamily="34" charset="0"/>
              </a:rPr>
              <a:t>Nadie se los quita.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  <a:latin typeface="Century Gothic" panose="020B0502020202020204" pitchFamily="34" charset="0"/>
              </a:rPr>
              <a:t>Pero al final del semester, se </a:t>
            </a:r>
            <a:r>
              <a:rPr lang="en-US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devaluará</a:t>
            </a:r>
            <a:r>
              <a:rPr lang="en-US" dirty="0">
                <a:solidFill>
                  <a:schemeClr val="accent1"/>
                </a:solidFill>
                <a:latin typeface="Century Gothic" panose="020B0502020202020204" pitchFamily="34" charset="0"/>
              </a:rPr>
              <a:t> ese bono (-25%), valdrá </a:t>
            </a:r>
            <a:r>
              <a:rPr lang="en-US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0.15</a:t>
            </a:r>
            <a:r>
              <a:rPr lang="en-US" dirty="0">
                <a:solidFill>
                  <a:schemeClr val="accent1"/>
                </a:solidFill>
                <a:latin typeface="Century Gothic" panose="020B0502020202020204" pitchFamily="34" charset="0"/>
              </a:rPr>
              <a:t>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0D2F219-14D9-A462-8E9C-4F488EE83C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90654" y="3898121"/>
            <a:ext cx="1993900" cy="20701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7B0716D-C9AA-D2F9-077E-F8366FB45BDD}"/>
              </a:ext>
            </a:extLst>
          </p:cNvPr>
          <p:cNvSpPr txBox="1"/>
          <p:nvPr/>
        </p:nvSpPr>
        <p:spPr>
          <a:xfrm>
            <a:off x="2008325" y="5779865"/>
            <a:ext cx="8175350" cy="861774"/>
          </a:xfrm>
          <a:prstGeom prst="rect">
            <a:avLst/>
          </a:prstGeom>
          <a:solidFill>
            <a:srgbClr val="FF2600">
              <a:alpha val="12157"/>
            </a:srgbClr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rgbClr val="FF0000"/>
                </a:solidFill>
                <a:latin typeface="Century Gothic" panose="020B0502020202020204" pitchFamily="34" charset="0"/>
              </a:rPr>
              <a:t>RIESGO</a:t>
            </a:r>
          </a:p>
          <a:p>
            <a:pPr algn="ctr"/>
            <a:r>
              <a:rPr lang="en-US" sz="1600" dirty="0">
                <a:solidFill>
                  <a:srgbClr val="FF0000"/>
                </a:solidFill>
                <a:latin typeface="Century Gothic" panose="020B0502020202020204" pitchFamily="34" charset="0"/>
              </a:rPr>
              <a:t>Puede ganar bonos existentes. </a:t>
            </a:r>
          </a:p>
          <a:p>
            <a:pPr algn="ctr"/>
            <a:r>
              <a:rPr lang="en-US" sz="1600" dirty="0">
                <a:solidFill>
                  <a:srgbClr val="FF0000"/>
                </a:solidFill>
                <a:latin typeface="Century Gothic" panose="020B0502020202020204" pitchFamily="34" charset="0"/>
              </a:rPr>
              <a:t>Debe elegir a quien quiere quitarle el bono de la bolsa de inversión. </a:t>
            </a:r>
            <a:endParaRPr lang="es-ES_tradnl" sz="1600" dirty="0">
              <a:solidFill>
                <a:schemeClr val="accent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07150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C4FE3A6F-8361-4307-B79C-68E34ECBE99B}"/>
              </a:ext>
            </a:extLst>
          </p:cNvPr>
          <p:cNvSpPr/>
          <p:nvPr/>
        </p:nvSpPr>
        <p:spPr>
          <a:xfrm>
            <a:off x="466543" y="1220202"/>
            <a:ext cx="1129002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Clr>
                <a:srgbClr val="2C7C9F"/>
              </a:buClr>
            </a:pPr>
            <a:r>
              <a:rPr lang="es-ES_tradnl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CLÍNICA DE PROBLEMAS – FBI (FINANZAS BÁSICAS INTEGRADAS)</a:t>
            </a:r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C3BDCA23-E7A4-4A5A-B639-2313D8E284AB}"/>
              </a:ext>
            </a:extLst>
          </p:cNvPr>
          <p:cNvSpPr/>
          <p:nvPr/>
        </p:nvSpPr>
        <p:spPr>
          <a:xfrm>
            <a:off x="3749386" y="2882719"/>
            <a:ext cx="7631850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Clr>
                <a:schemeClr val="accent2">
                  <a:lumMod val="75000"/>
                </a:schemeClr>
              </a:buClr>
              <a:buFont typeface="Courier New" panose="02070309020205020404" pitchFamily="49" charset="0"/>
              <a:buChar char="o"/>
            </a:pPr>
            <a:r>
              <a:rPr lang="es-ES_tradnl" sz="1600" dirty="0">
                <a:solidFill>
                  <a:schemeClr val="accent1"/>
                </a:solidFill>
                <a:latin typeface="Century Gothic" panose="020B0502020202020204" pitchFamily="34" charset="0"/>
              </a:rPr>
              <a:t>Este espacio de atención es </a:t>
            </a:r>
            <a:r>
              <a:rPr lang="es-ES_tradnl" sz="1600" b="1" u="sng" dirty="0">
                <a:solidFill>
                  <a:schemeClr val="accent2">
                    <a:lumMod val="75000"/>
                  </a:schemeClr>
                </a:solidFill>
                <a:latin typeface="Century Gothic" panose="020B0502020202020204" pitchFamily="34" charset="0"/>
              </a:rPr>
              <a:t>voluntario</a:t>
            </a:r>
            <a:r>
              <a:rPr lang="es-ES_tradnl" sz="1600" dirty="0">
                <a:solidFill>
                  <a:schemeClr val="accent1"/>
                </a:solidFill>
                <a:latin typeface="Century Gothic" panose="020B0502020202020204" pitchFamily="34" charset="0"/>
              </a:rPr>
              <a:t>.</a:t>
            </a:r>
          </a:p>
          <a:p>
            <a:pPr marL="285750" indent="-285750" algn="just">
              <a:buClr>
                <a:schemeClr val="accent2">
                  <a:lumMod val="75000"/>
                </a:schemeClr>
              </a:buClr>
              <a:buFont typeface="Courier New" panose="02070309020205020404" pitchFamily="49" charset="0"/>
              <a:buChar char="o"/>
            </a:pPr>
            <a:endParaRPr lang="es-ES_tradnl" sz="1600" dirty="0">
              <a:solidFill>
                <a:schemeClr val="accent1"/>
              </a:solidFill>
              <a:latin typeface="Century Gothic" panose="020B0502020202020204" pitchFamily="34" charset="0"/>
            </a:endParaRPr>
          </a:p>
          <a:p>
            <a:pPr marL="285750" indent="-285750" algn="just">
              <a:buClr>
                <a:schemeClr val="accent2">
                  <a:lumMod val="75000"/>
                </a:schemeClr>
              </a:buClr>
              <a:buFont typeface="Courier New" panose="02070309020205020404" pitchFamily="49" charset="0"/>
              <a:buChar char="o"/>
            </a:pPr>
            <a:r>
              <a:rPr lang="es-ES_tradnl" sz="1600" dirty="0">
                <a:solidFill>
                  <a:schemeClr val="accent1"/>
                </a:solidFill>
                <a:latin typeface="Century Gothic" panose="020B0502020202020204" pitchFamily="34" charset="0"/>
              </a:rPr>
              <a:t>Se atenderán </a:t>
            </a:r>
            <a:r>
              <a:rPr lang="es-ES_tradnl" sz="1600" b="1" u="sng" dirty="0">
                <a:solidFill>
                  <a:schemeClr val="accent2">
                    <a:lumMod val="75000"/>
                  </a:schemeClr>
                </a:solidFill>
                <a:latin typeface="Century Gothic" panose="020B0502020202020204" pitchFamily="34" charset="0"/>
              </a:rPr>
              <a:t>cualquier tipo de inquietudes.</a:t>
            </a:r>
            <a:endParaRPr lang="es-ES_tradnl" sz="1600" dirty="0">
              <a:solidFill>
                <a:schemeClr val="accent1"/>
              </a:solidFill>
              <a:latin typeface="Century Gothic" panose="020B0502020202020204" pitchFamily="34" charset="0"/>
            </a:endParaRPr>
          </a:p>
          <a:p>
            <a:pPr marL="285750" indent="-285750" algn="just">
              <a:buClr>
                <a:schemeClr val="accent2">
                  <a:lumMod val="75000"/>
                </a:schemeClr>
              </a:buClr>
              <a:buFont typeface="Courier New" panose="02070309020205020404" pitchFamily="49" charset="0"/>
              <a:buChar char="o"/>
            </a:pPr>
            <a:endParaRPr lang="es-ES_tradnl" sz="1600" dirty="0">
              <a:solidFill>
                <a:schemeClr val="accent1"/>
              </a:solidFill>
              <a:latin typeface="Century Gothic" panose="020B0502020202020204" pitchFamily="34" charset="0"/>
            </a:endParaRPr>
          </a:p>
          <a:p>
            <a:pPr marL="285750" indent="-285750" algn="just">
              <a:buClr>
                <a:schemeClr val="accent2">
                  <a:lumMod val="75000"/>
                </a:schemeClr>
              </a:buClr>
              <a:buFont typeface="Courier New" panose="02070309020205020404" pitchFamily="49" charset="0"/>
              <a:buChar char="o"/>
            </a:pPr>
            <a:r>
              <a:rPr lang="es-ES_tradnl" sz="1600" b="1" u="sng" dirty="0">
                <a:solidFill>
                  <a:schemeClr val="accent2">
                    <a:lumMod val="75000"/>
                  </a:schemeClr>
                </a:solidFill>
                <a:latin typeface="Century Gothic" panose="020B0502020202020204" pitchFamily="34" charset="0"/>
              </a:rPr>
              <a:t>El estudiante debe haber preparado anteriormente los ejercicios </a:t>
            </a:r>
            <a:r>
              <a:rPr lang="es-ES_tradnl" sz="1600" dirty="0">
                <a:solidFill>
                  <a:schemeClr val="accent1"/>
                </a:solidFill>
                <a:latin typeface="Century Gothic" panose="020B0502020202020204" pitchFamily="34" charset="0"/>
              </a:rPr>
              <a:t>propuestos antes de llegar al espacio de atención. En ese sentido, el Asistente Graduado no podrá resolver las dudas a un(a) estudiante que no demuestre conocimiento o que no haya trabajado en el ejercicio.</a:t>
            </a:r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718E6E96-3986-4457-B3FC-3B6E70B43B83}"/>
              </a:ext>
            </a:extLst>
          </p:cNvPr>
          <p:cNvSpPr/>
          <p:nvPr/>
        </p:nvSpPr>
        <p:spPr>
          <a:xfrm>
            <a:off x="3149779" y="2067323"/>
            <a:ext cx="857567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rgbClr val="2C7C9F"/>
              </a:buClr>
            </a:pPr>
            <a:r>
              <a:rPr lang="es-ES_tradnl" sz="1600" b="1" u="sng" dirty="0">
                <a:solidFill>
                  <a:srgbClr val="FF5050"/>
                </a:solidFill>
                <a:latin typeface="Century Gothic" panose="020B0502020202020204" pitchFamily="34" charset="0"/>
              </a:rPr>
              <a:t>Clínica de Problemas – FBI </a:t>
            </a:r>
            <a:endParaRPr lang="es-ES_tradnl" sz="1600" u="sng" dirty="0">
              <a:solidFill>
                <a:srgbClr val="FF5050"/>
              </a:solidFill>
              <a:latin typeface="Century Gothic" panose="020B0502020202020204" pitchFamily="34" charset="0"/>
            </a:endParaRP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56A48FE7-8518-46AB-89BB-BFBD53C5CE3B}"/>
              </a:ext>
            </a:extLst>
          </p:cNvPr>
          <p:cNvSpPr/>
          <p:nvPr/>
        </p:nvSpPr>
        <p:spPr>
          <a:xfrm>
            <a:off x="7343864" y="2061881"/>
            <a:ext cx="284084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1600" b="1" dirty="0">
                <a:solidFill>
                  <a:srgbClr val="C00000"/>
                </a:solidFill>
                <a:latin typeface="Century Gothic" panose="020B0502020202020204" pitchFamily="34" charset="0"/>
              </a:rPr>
              <a:t>Fecha de inicio: </a:t>
            </a:r>
            <a:r>
              <a:rPr lang="es-ES_tradnl" sz="1600" dirty="0">
                <a:solidFill>
                  <a:schemeClr val="accent1"/>
                </a:solidFill>
                <a:latin typeface="Century Gothic" panose="020B0502020202020204" pitchFamily="34" charset="0"/>
              </a:rPr>
              <a:t>Semana 2</a:t>
            </a:r>
            <a:endParaRPr lang="es-CO" sz="1600" dirty="0">
              <a:latin typeface="Century Gothic" panose="020B0502020202020204" pitchFamily="34" charset="0"/>
            </a:endParaRPr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5E89AC69-CB4E-4A98-B875-04583730D7C2}"/>
              </a:ext>
            </a:extLst>
          </p:cNvPr>
          <p:cNvSpPr/>
          <p:nvPr/>
        </p:nvSpPr>
        <p:spPr>
          <a:xfrm>
            <a:off x="7346865" y="2408675"/>
            <a:ext cx="35525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1600" b="1" dirty="0">
                <a:solidFill>
                  <a:srgbClr val="C00000"/>
                </a:solidFill>
                <a:latin typeface="Century Gothic" panose="020B0502020202020204" pitchFamily="34" charset="0"/>
              </a:rPr>
              <a:t>Fecha de finalización</a:t>
            </a:r>
            <a:r>
              <a:rPr lang="es-ES_tradnl" sz="1600" b="1" dirty="0">
                <a:solidFill>
                  <a:schemeClr val="accent2">
                    <a:lumMod val="75000"/>
                  </a:schemeClr>
                </a:solidFill>
                <a:latin typeface="Century Gothic" panose="020B0502020202020204" pitchFamily="34" charset="0"/>
              </a:rPr>
              <a:t>: </a:t>
            </a:r>
            <a:r>
              <a:rPr lang="es-ES_tradnl" sz="1600" dirty="0">
                <a:solidFill>
                  <a:schemeClr val="accent1"/>
                </a:solidFill>
                <a:latin typeface="Century Gothic" panose="020B0502020202020204" pitchFamily="34" charset="0"/>
              </a:rPr>
              <a:t>Semana 16</a:t>
            </a:r>
            <a:endParaRPr lang="es-CO" sz="1600" dirty="0">
              <a:latin typeface="Century Gothic" panose="020B0502020202020204" pitchFamily="34" charset="0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20436B66-B040-93AA-74FC-B8D53AE786A0}"/>
              </a:ext>
            </a:extLst>
          </p:cNvPr>
          <p:cNvSpPr/>
          <p:nvPr/>
        </p:nvSpPr>
        <p:spPr>
          <a:xfrm>
            <a:off x="1415434" y="118110"/>
            <a:ext cx="278153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CO" sz="1100" b="1" dirty="0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  <a:sym typeface="Gill Sans Light"/>
              </a:rPr>
              <a:t>Departamento de Ingeniería Industrial</a:t>
            </a:r>
            <a:endParaRPr lang="es-CO" sz="1100" b="1" dirty="0">
              <a:solidFill>
                <a:schemeClr val="accent2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  <p:pic>
        <p:nvPicPr>
          <p:cNvPr id="10" name="Picture 2" descr="Clientes y aliados | Centro de Evaluación | Uniandes">
            <a:extLst>
              <a:ext uri="{FF2B5EF4-FFF2-40B4-BE49-F238E27FC236}">
                <a16:creationId xmlns:a16="http://schemas.microsoft.com/office/drawing/2014/main" id="{338C660D-0F62-3D2F-79DC-800E4C0114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965" y="118110"/>
            <a:ext cx="806123" cy="310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Quiénes son los nuevos agentes de FBI: Los más buscados?">
            <a:extLst>
              <a:ext uri="{FF2B5EF4-FFF2-40B4-BE49-F238E27FC236}">
                <a16:creationId xmlns:a16="http://schemas.microsoft.com/office/drawing/2014/main" id="{065D1478-C548-3300-9D2E-396B9C137C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965" y="2747229"/>
            <a:ext cx="2876914" cy="177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5794370D-317B-9ADD-C184-6C9E919905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7959145"/>
              </p:ext>
            </p:extLst>
          </p:nvPr>
        </p:nvGraphicFramePr>
        <p:xfrm>
          <a:off x="4891267" y="5307224"/>
          <a:ext cx="5092701" cy="129782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24613">
                  <a:extLst>
                    <a:ext uri="{9D8B030D-6E8A-4147-A177-3AD203B41FA5}">
                      <a16:colId xmlns:a16="http://schemas.microsoft.com/office/drawing/2014/main" val="1384843154"/>
                    </a:ext>
                  </a:extLst>
                </a:gridCol>
                <a:gridCol w="1806429">
                  <a:extLst>
                    <a:ext uri="{9D8B030D-6E8A-4147-A177-3AD203B41FA5}">
                      <a16:colId xmlns:a16="http://schemas.microsoft.com/office/drawing/2014/main" val="2094985253"/>
                    </a:ext>
                  </a:extLst>
                </a:gridCol>
                <a:gridCol w="2561659">
                  <a:extLst>
                    <a:ext uri="{9D8B030D-6E8A-4147-A177-3AD203B41FA5}">
                      <a16:colId xmlns:a16="http://schemas.microsoft.com/office/drawing/2014/main" val="1157682336"/>
                    </a:ext>
                  </a:extLst>
                </a:gridCol>
              </a:tblGrid>
              <a:tr h="291760">
                <a:tc>
                  <a:txBody>
                    <a:bodyPr/>
                    <a:lstStyle/>
                    <a:p>
                      <a:pPr marL="0" algn="ctr" defTabSz="457200" rtl="0" eaLnBrk="1" fontAlgn="base" latinLnBrk="0" hangingPunct="1">
                        <a:lnSpc>
                          <a:spcPct val="107000"/>
                        </a:lnSpc>
                      </a:pPr>
                      <a:r>
                        <a:rPr lang="es-CO" sz="1000" b="1" kern="1200" dirty="0">
                          <a:solidFill>
                            <a:schemeClr val="lt1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Día </a:t>
                      </a: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F9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fontAlgn="base" latinLnBrk="0" hangingPunct="1">
                        <a:lnSpc>
                          <a:spcPct val="107000"/>
                        </a:lnSpc>
                      </a:pPr>
                      <a:r>
                        <a:rPr lang="es-CO" sz="1000" b="1" kern="1200" dirty="0">
                          <a:solidFill>
                            <a:schemeClr val="lt1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Hora </a:t>
                      </a: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F9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fontAlgn="base" latinLnBrk="0" hangingPunct="1">
                        <a:lnSpc>
                          <a:spcPct val="107000"/>
                        </a:lnSpc>
                      </a:pPr>
                      <a:r>
                        <a:rPr lang="es-CO" sz="1000" b="1" kern="1200" dirty="0">
                          <a:solidFill>
                            <a:schemeClr val="lt1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Asistente Graduado de Docencia </a:t>
                      </a: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F9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74812"/>
                  </a:ext>
                </a:extLst>
              </a:tr>
              <a:tr h="201213">
                <a:tc>
                  <a:txBody>
                    <a:bodyPr/>
                    <a:lstStyle/>
                    <a:p>
                      <a:pPr marL="0" algn="ctr" defTabSz="457200" rtl="0" eaLnBrk="1" fontAlgn="base" latinLnBrk="0" hangingPunct="1">
                        <a:lnSpc>
                          <a:spcPct val="107000"/>
                        </a:lnSpc>
                      </a:pPr>
                      <a:r>
                        <a:rPr lang="es-CO" sz="1000" b="1" kern="1200" dirty="0">
                          <a:solidFill>
                            <a:schemeClr val="lt1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Lunes </a:t>
                      </a: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fontAlgn="base" latinLnBrk="0" hangingPunct="1">
                        <a:lnSpc>
                          <a:spcPct val="107000"/>
                        </a:lnSpc>
                      </a:pPr>
                      <a:r>
                        <a:rPr lang="es-CO" sz="1000" b="0" kern="1200" dirty="0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11:00 a.m. a 12:20 p.m. </a:t>
                      </a: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1000" b="0" kern="1200" dirty="0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Ana María Sánchez Mejía</a:t>
                      </a: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1695498"/>
                  </a:ext>
                </a:extLst>
              </a:tr>
              <a:tr h="201213">
                <a:tc>
                  <a:txBody>
                    <a:bodyPr/>
                    <a:lstStyle/>
                    <a:p>
                      <a:pPr marL="0" algn="ctr" defTabSz="457200" rtl="0" eaLnBrk="1" fontAlgn="base" latinLnBrk="0" hangingPunct="1">
                        <a:lnSpc>
                          <a:spcPct val="107000"/>
                        </a:lnSpc>
                      </a:pPr>
                      <a:r>
                        <a:rPr lang="es-CO" sz="1000" b="1" kern="1200" dirty="0">
                          <a:solidFill>
                            <a:schemeClr val="lt1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Martes </a:t>
                      </a: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fontAlgn="base" latinLnBrk="0" hangingPunct="1">
                        <a:lnSpc>
                          <a:spcPct val="107000"/>
                        </a:lnSpc>
                      </a:pPr>
                      <a:r>
                        <a:rPr lang="es-CO" sz="1000" b="0" kern="1200" dirty="0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5:00 p.m. a 6:20 p.m. </a:t>
                      </a: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1000" b="0" kern="1200" dirty="0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Juan Camilo Hernández Jacobo</a:t>
                      </a: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0917636"/>
                  </a:ext>
                </a:extLst>
              </a:tr>
              <a:tr h="201213">
                <a:tc>
                  <a:txBody>
                    <a:bodyPr/>
                    <a:lstStyle/>
                    <a:p>
                      <a:pPr marL="0" algn="ctr" defTabSz="457200" rtl="0" eaLnBrk="1" fontAlgn="base" latinLnBrk="0" hangingPunct="1">
                        <a:lnSpc>
                          <a:spcPct val="107000"/>
                        </a:lnSpc>
                      </a:pPr>
                      <a:r>
                        <a:rPr lang="es-CO" sz="1000" b="1" kern="1200" dirty="0">
                          <a:solidFill>
                            <a:schemeClr val="lt1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Miércoles </a:t>
                      </a: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fontAlgn="base" latinLnBrk="0" hangingPunct="1">
                        <a:lnSpc>
                          <a:spcPct val="107000"/>
                        </a:lnSpc>
                      </a:pPr>
                      <a:r>
                        <a:rPr lang="es-CO" sz="1000" b="0" kern="1200" dirty="0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11:00 a.m. a 12:20 p.m. </a:t>
                      </a: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1000" b="0" kern="1200" dirty="0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Evelyn Serna González </a:t>
                      </a: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5060022"/>
                  </a:ext>
                </a:extLst>
              </a:tr>
              <a:tr h="201213">
                <a:tc>
                  <a:txBody>
                    <a:bodyPr/>
                    <a:lstStyle/>
                    <a:p>
                      <a:pPr marL="0" algn="ctr" defTabSz="457200" rtl="0" eaLnBrk="1" fontAlgn="base" latinLnBrk="0" hangingPunct="1">
                        <a:lnSpc>
                          <a:spcPct val="107000"/>
                        </a:lnSpc>
                      </a:pPr>
                      <a:r>
                        <a:rPr lang="es-CO" sz="1000" b="1" kern="1200" dirty="0">
                          <a:solidFill>
                            <a:schemeClr val="lt1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Jueves </a:t>
                      </a: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fontAlgn="base" latinLnBrk="0" hangingPunct="1">
                        <a:lnSpc>
                          <a:spcPct val="107000"/>
                        </a:lnSpc>
                      </a:pPr>
                      <a:r>
                        <a:rPr lang="es-CO" sz="1000" b="0" kern="1200" dirty="0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5:00 p.m. a 6:20 p.m. </a:t>
                      </a: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fontAlgn="base" latinLnBrk="0" hangingPunct="1">
                        <a:lnSpc>
                          <a:spcPct val="107000"/>
                        </a:lnSpc>
                      </a:pPr>
                      <a:r>
                        <a:rPr lang="es-CO" sz="1000" b="0" kern="1200" dirty="0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Luis Enrique Restrepo Escudero</a:t>
                      </a: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2737315"/>
                  </a:ext>
                </a:extLst>
              </a:tr>
              <a:tr h="201213">
                <a:tc>
                  <a:txBody>
                    <a:bodyPr/>
                    <a:lstStyle/>
                    <a:p>
                      <a:pPr marL="0" algn="ctr" defTabSz="457200" rtl="0" eaLnBrk="1" fontAlgn="base" latinLnBrk="0" hangingPunct="1">
                        <a:lnSpc>
                          <a:spcPct val="107000"/>
                        </a:lnSpc>
                      </a:pPr>
                      <a:r>
                        <a:rPr lang="es-CO" sz="1000" b="1" kern="1200" dirty="0">
                          <a:solidFill>
                            <a:schemeClr val="lt1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Viernes </a:t>
                      </a: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fontAlgn="base" latinLnBrk="0" hangingPunct="1">
                        <a:lnSpc>
                          <a:spcPct val="107000"/>
                        </a:lnSpc>
                      </a:pPr>
                      <a:r>
                        <a:rPr lang="es-CO" sz="1000" b="0" kern="1200" dirty="0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11:00 a.m. a 12:20 p.m. </a:t>
                      </a: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000" b="0" kern="1200" dirty="0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Esteban Muñoz Cardona</a:t>
                      </a:r>
                      <a:endParaRPr lang="es-CO" sz="1000" b="0" kern="1200" dirty="0">
                        <a:solidFill>
                          <a:schemeClr val="tx1"/>
                        </a:solidFill>
                        <a:effectLst/>
                        <a:latin typeface="Century Gothic" panose="020B0502020202020204" pitchFamily="34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772252"/>
                  </a:ext>
                </a:extLst>
              </a:tr>
            </a:tbl>
          </a:graphicData>
        </a:graphic>
      </p:graphicFrame>
      <p:sp>
        <p:nvSpPr>
          <p:cNvPr id="3" name="Marcador de número de diapositiva 3">
            <a:extLst>
              <a:ext uri="{FF2B5EF4-FFF2-40B4-BE49-F238E27FC236}">
                <a16:creationId xmlns:a16="http://schemas.microsoft.com/office/drawing/2014/main" id="{A02E3B63-CF17-30DD-F8E2-81D4B324EA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sz="2000" b="1" smtClean="0">
                <a:latin typeface="Century Gothic" panose="020B0502020202020204" pitchFamily="34" charset="0"/>
              </a:rPr>
              <a:pPr/>
              <a:t>19</a:t>
            </a:fld>
            <a:endParaRPr lang="en-US" sz="2000" b="1" dirty="0">
              <a:latin typeface="Century Gothic" panose="020B0502020202020204" pitchFamily="34" charset="0"/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C281BA0D-1713-F7BD-B9E7-4824B6D14BB6}"/>
              </a:ext>
            </a:extLst>
          </p:cNvPr>
          <p:cNvSpPr/>
          <p:nvPr/>
        </p:nvSpPr>
        <p:spPr>
          <a:xfrm>
            <a:off x="8399257" y="118110"/>
            <a:ext cx="315077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CO" sz="1100" b="1" dirty="0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  <a:sym typeface="Gill Sans Light"/>
              </a:rPr>
              <a:t>Curso</a:t>
            </a:r>
            <a:r>
              <a:rPr lang="es-CO" sz="1100" dirty="0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  <a:sym typeface="Gill Sans Light"/>
              </a:rPr>
              <a:t> Análisis de Decisiones de Inversión</a:t>
            </a:r>
            <a:endParaRPr lang="es-CO" sz="1100" dirty="0">
              <a:solidFill>
                <a:schemeClr val="accent2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5111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2" grpId="0"/>
      <p:bldP spid="20" grpId="0"/>
    </p:bldLst>
  </p:timing>
  <p:extLst>
    <p:ext uri="{6950BFC3-D8DA-4A85-94F7-54DA5524770B}">
      <p188:commentRel xmlns:p188="http://schemas.microsoft.com/office/powerpoint/2018/8/main" r:id="rId2"/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O" sz="3200">
                <a:latin typeface="Century Gothic" panose="020B0502020202020204" pitchFamily="34" charset="0"/>
              </a:rPr>
              <a:t>AGENDA PROPUESTA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z="2000" b="1" smtClean="0">
                <a:latin typeface="Century Gothic" panose="020B0502020202020204" pitchFamily="34" charset="0"/>
              </a:rPr>
              <a:pPr/>
              <a:t>2</a:t>
            </a:fld>
            <a:endParaRPr lang="en-US" sz="2000" b="1">
              <a:latin typeface="Century Gothic" panose="020B0502020202020204" pitchFamily="34" charset="0"/>
            </a:endParaRPr>
          </a:p>
        </p:txBody>
      </p:sp>
      <p:pic>
        <p:nvPicPr>
          <p:cNvPr id="6" name="Picture 6" descr="Resultado de imagen para RELOJ VECTOR">
            <a:extLst>
              <a:ext uri="{FF2B5EF4-FFF2-40B4-BE49-F238E27FC236}">
                <a16:creationId xmlns:a16="http://schemas.microsoft.com/office/drawing/2014/main" id="{0F651596-1125-43ED-8471-A57EDDF351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17" t="6285" r="24815" b="6503"/>
          <a:stretch/>
        </p:blipFill>
        <p:spPr bwMode="auto">
          <a:xfrm>
            <a:off x="1256045" y="2772729"/>
            <a:ext cx="1236705" cy="1246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ángulo 22">
            <a:extLst>
              <a:ext uri="{FF2B5EF4-FFF2-40B4-BE49-F238E27FC236}">
                <a16:creationId xmlns:a16="http://schemas.microsoft.com/office/drawing/2014/main" id="{8F837980-0A38-47A1-8A30-C7AFF3A98D5A}"/>
              </a:ext>
            </a:extLst>
          </p:cNvPr>
          <p:cNvSpPr/>
          <p:nvPr/>
        </p:nvSpPr>
        <p:spPr>
          <a:xfrm>
            <a:off x="2806200" y="2772729"/>
            <a:ext cx="8540907" cy="3046988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Clr>
                <a:schemeClr val="accent3">
                  <a:lumMod val="75000"/>
                </a:schemeClr>
              </a:buClr>
              <a:buFont typeface="Gill Sans MT" panose="020B0502020104020203"/>
              <a:buAutoNum type="arabicPeriod"/>
            </a:pPr>
            <a:r>
              <a:rPr lang="es-CO" sz="1600">
                <a:solidFill>
                  <a:schemeClr val="accent1"/>
                </a:solidFill>
                <a:latin typeface="Century Gothic"/>
                <a:cs typeface="Arial"/>
              </a:rPr>
              <a:t>Bienvenida al curso.</a:t>
            </a:r>
            <a:endParaRPr lang="es-ES" sz="1600">
              <a:solidFill>
                <a:schemeClr val="accent1"/>
              </a:solidFill>
              <a:latin typeface="Century Gothic"/>
              <a:cs typeface="Arial"/>
            </a:endParaRPr>
          </a:p>
          <a:p>
            <a:pPr marL="342900" indent="-342900">
              <a:buClr>
                <a:srgbClr val="2C7C9F"/>
              </a:buClr>
              <a:buFontTx/>
              <a:buAutoNum type="arabicPeriod"/>
            </a:pPr>
            <a:endParaRPr lang="es-CO" sz="1600">
              <a:solidFill>
                <a:schemeClr val="accent1"/>
              </a:solidFill>
              <a:latin typeface="Century Gothic"/>
              <a:cs typeface="Arial"/>
            </a:endParaRPr>
          </a:p>
          <a:p>
            <a:pPr marL="342900" indent="-342900">
              <a:buClr>
                <a:srgbClr val="48BE7A"/>
              </a:buClr>
              <a:buFontTx/>
              <a:buAutoNum type="arabicPeriod"/>
            </a:pPr>
            <a:r>
              <a:rPr lang="es-CO" sz="1600">
                <a:solidFill>
                  <a:schemeClr val="accent1"/>
                </a:solidFill>
                <a:latin typeface="Century Gothic"/>
                <a:cs typeface="Arial"/>
              </a:rPr>
              <a:t>Presentación del equipo de la sección magistral.</a:t>
            </a:r>
            <a:endParaRPr lang="es-CO" sz="1600">
              <a:solidFill>
                <a:schemeClr val="accent1"/>
              </a:solidFill>
              <a:latin typeface="Century Gothic"/>
            </a:endParaRPr>
          </a:p>
          <a:p>
            <a:pPr marL="342900" indent="-342900">
              <a:buClr>
                <a:srgbClr val="48BE7A"/>
              </a:buClr>
              <a:buFontTx/>
              <a:buAutoNum type="arabicPeriod"/>
            </a:pPr>
            <a:endParaRPr lang="es-CO" sz="1600">
              <a:solidFill>
                <a:schemeClr val="accent1"/>
              </a:solidFill>
              <a:latin typeface="Century Gothic"/>
            </a:endParaRPr>
          </a:p>
          <a:p>
            <a:pPr marL="342900" indent="-342900">
              <a:buClr>
                <a:srgbClr val="48BE7A"/>
              </a:buClr>
              <a:buFontTx/>
              <a:buAutoNum type="arabicPeriod"/>
            </a:pPr>
            <a:r>
              <a:rPr lang="es-CO" sz="1600">
                <a:solidFill>
                  <a:schemeClr val="accent1"/>
                </a:solidFill>
                <a:latin typeface="Century Gothic"/>
                <a:cs typeface="Arial"/>
              </a:rPr>
              <a:t>Revisión del programa y reglas de juego del curso.</a:t>
            </a:r>
            <a:endParaRPr lang="es-CO" sz="1600">
              <a:solidFill>
                <a:schemeClr val="accent1"/>
              </a:solidFill>
              <a:latin typeface="Century Gothic"/>
            </a:endParaRPr>
          </a:p>
          <a:p>
            <a:pPr marL="342900" indent="-342900">
              <a:buClr>
                <a:srgbClr val="48BE7A"/>
              </a:buClr>
              <a:buFontTx/>
              <a:buAutoNum type="arabicPeriod"/>
            </a:pPr>
            <a:endParaRPr lang="es-CO" sz="1600">
              <a:solidFill>
                <a:schemeClr val="accent1"/>
              </a:solidFill>
              <a:latin typeface="Century Gothic"/>
              <a:cs typeface="Arial"/>
            </a:endParaRPr>
          </a:p>
          <a:p>
            <a:pPr marL="342900" indent="-342900">
              <a:buClr>
                <a:srgbClr val="48BE7A"/>
              </a:buClr>
              <a:buFontTx/>
              <a:buAutoNum type="arabicPeriod"/>
            </a:pPr>
            <a:r>
              <a:rPr lang="es-CO" sz="1600">
                <a:solidFill>
                  <a:schemeClr val="accent1"/>
                </a:solidFill>
                <a:latin typeface="Century Gothic"/>
                <a:cs typeface="Arial"/>
              </a:rPr>
              <a:t>Introducción al curso.</a:t>
            </a:r>
            <a:endParaRPr lang="es-CO" sz="1600">
              <a:solidFill>
                <a:schemeClr val="accent1"/>
              </a:solidFill>
              <a:latin typeface="Century Gothic" panose="020B0502020202020204" pitchFamily="34" charset="0"/>
              <a:cs typeface="Arial"/>
            </a:endParaRPr>
          </a:p>
          <a:p>
            <a:pPr marL="342900" indent="-342900">
              <a:buClr>
                <a:srgbClr val="48BE7A"/>
              </a:buClr>
              <a:buAutoNum type="arabicPeriod"/>
            </a:pPr>
            <a:endParaRPr lang="es-CO" sz="1600">
              <a:solidFill>
                <a:schemeClr val="accent1"/>
              </a:solidFill>
              <a:latin typeface="Century Gothic" panose="020B0502020202020204" pitchFamily="34" charset="0"/>
              <a:cs typeface="Arial"/>
            </a:endParaRPr>
          </a:p>
          <a:p>
            <a:pPr marL="342900" indent="-342900">
              <a:buClr>
                <a:srgbClr val="48BE7A"/>
              </a:buClr>
              <a:buAutoNum type="arabicPeriod"/>
            </a:pPr>
            <a:r>
              <a:rPr lang="es-CO" sz="1600">
                <a:solidFill>
                  <a:schemeClr val="accent1"/>
                </a:solidFill>
                <a:latin typeface="Century Gothic"/>
                <a:cs typeface="Arial"/>
              </a:rPr>
              <a:t>Definición de proyecto de inversión y sus respectivas etapas.</a:t>
            </a:r>
            <a:endParaRPr lang="es-CO" sz="1600">
              <a:solidFill>
                <a:schemeClr val="accent1"/>
              </a:solidFill>
              <a:latin typeface="Century Gothic" panose="020B0502020202020204" pitchFamily="34" charset="0"/>
              <a:cs typeface="Arial"/>
            </a:endParaRPr>
          </a:p>
          <a:p>
            <a:pPr marL="342900" indent="-342900">
              <a:buClr>
                <a:srgbClr val="48BE7A"/>
              </a:buClr>
              <a:buAutoNum type="arabicPeriod"/>
            </a:pPr>
            <a:endParaRPr lang="es-CO" sz="1600">
              <a:solidFill>
                <a:schemeClr val="accent1"/>
              </a:solidFill>
              <a:latin typeface="Century Gothic" panose="020B0502020202020204" pitchFamily="34" charset="0"/>
              <a:cs typeface="Arial"/>
            </a:endParaRPr>
          </a:p>
          <a:p>
            <a:pPr marL="342900" indent="-342900">
              <a:buClr>
                <a:srgbClr val="48BE7A"/>
              </a:buClr>
              <a:buAutoNum type="arabicPeriod"/>
            </a:pPr>
            <a:endParaRPr lang="es-CO" sz="1600">
              <a:solidFill>
                <a:schemeClr val="accent1"/>
              </a:solidFill>
              <a:latin typeface="Century Gothic" panose="020B0502020202020204" pitchFamily="34" charset="0"/>
              <a:cs typeface="Arial"/>
            </a:endParaRPr>
          </a:p>
          <a:p>
            <a:pPr>
              <a:buClr>
                <a:schemeClr val="accent3">
                  <a:lumMod val="75000"/>
                </a:schemeClr>
              </a:buClr>
            </a:pPr>
            <a:endParaRPr lang="es-CO" sz="1600">
              <a:solidFill>
                <a:schemeClr val="accent1"/>
              </a:solidFill>
              <a:latin typeface="Century Gothic" panose="020B0502020202020204" pitchFamily="34" charset="0"/>
            </a:endParaRP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8E86F046-042E-5492-3FBC-4E0C89F4D940}"/>
              </a:ext>
            </a:extLst>
          </p:cNvPr>
          <p:cNvSpPr/>
          <p:nvPr/>
        </p:nvSpPr>
        <p:spPr>
          <a:xfrm>
            <a:off x="1415434" y="118110"/>
            <a:ext cx="278153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CO" sz="1100" b="1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  <a:sym typeface="Gill Sans Light"/>
              </a:rPr>
              <a:t>Departamento de Ingeniería Industrial</a:t>
            </a:r>
            <a:endParaRPr lang="es-CO" sz="1100" b="1">
              <a:solidFill>
                <a:schemeClr val="accent2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  <p:pic>
        <p:nvPicPr>
          <p:cNvPr id="8" name="Picture 2" descr="Clientes y aliados | Centro de Evaluación | Uniandes">
            <a:extLst>
              <a:ext uri="{FF2B5EF4-FFF2-40B4-BE49-F238E27FC236}">
                <a16:creationId xmlns:a16="http://schemas.microsoft.com/office/drawing/2014/main" id="{5A2F8A99-E4A5-BAC5-C9B9-FA7BF32546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965" y="118110"/>
            <a:ext cx="806123" cy="310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F7C81DC0-C8CC-36C1-FEBD-B4C4ED14003D}"/>
              </a:ext>
            </a:extLst>
          </p:cNvPr>
          <p:cNvSpPr/>
          <p:nvPr/>
        </p:nvSpPr>
        <p:spPr>
          <a:xfrm>
            <a:off x="8399257" y="118110"/>
            <a:ext cx="315077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CO" sz="1100" b="1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  <a:sym typeface="Gill Sans Light"/>
              </a:rPr>
              <a:t>Curso</a:t>
            </a:r>
            <a:r>
              <a:rPr lang="es-CO" sz="1100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  <a:sym typeface="Gill Sans Light"/>
              </a:rPr>
              <a:t> Análisis de Decisiones de Inversión</a:t>
            </a:r>
            <a:endParaRPr lang="es-CO" sz="1100">
              <a:solidFill>
                <a:schemeClr val="accent2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4971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la 8">
            <a:extLst>
              <a:ext uri="{FF2B5EF4-FFF2-40B4-BE49-F238E27FC236}">
                <a16:creationId xmlns:a16="http://schemas.microsoft.com/office/drawing/2014/main" id="{08DED8AE-04C2-40FC-B5B4-D7849E4985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1637432"/>
              </p:ext>
            </p:extLst>
          </p:nvPr>
        </p:nvGraphicFramePr>
        <p:xfrm>
          <a:off x="1055537" y="2000679"/>
          <a:ext cx="8128002" cy="4450080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1058013664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648875782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70728305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079259183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3917061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90893679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entury Gothic"/>
                        </a:rPr>
                        <a:t>Hora</a:t>
                      </a:r>
                      <a:endParaRPr lang="es-CO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Century Gothic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entury Gothic"/>
                        </a:rPr>
                        <a:t>Lunes</a:t>
                      </a:r>
                      <a:endParaRPr lang="es-CO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Century Gothic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entury Gothic"/>
                        </a:rPr>
                        <a:t>Martes</a:t>
                      </a:r>
                      <a:endParaRPr lang="es-CO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Century Gothic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entury Gothic"/>
                        </a:rPr>
                        <a:t>Miércoles</a:t>
                      </a:r>
                      <a:endParaRPr lang="es-CO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Century Gothic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entury Gothic"/>
                        </a:rPr>
                        <a:t>Jueves</a:t>
                      </a:r>
                      <a:endParaRPr lang="es-CO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Century Gothic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entury Gothic"/>
                        </a:rPr>
                        <a:t>Viernes</a:t>
                      </a:r>
                      <a:endParaRPr lang="es-CO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Century Gothic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93274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>
                          <a:solidFill>
                            <a:schemeClr val="accent1"/>
                          </a:solidFill>
                          <a:latin typeface="Century Gothic"/>
                        </a:rPr>
                        <a:t>8:00 a.m.</a:t>
                      </a:r>
                      <a:endParaRPr lang="es-CO" dirty="0">
                        <a:solidFill>
                          <a:schemeClr val="accent1"/>
                        </a:solidFill>
                        <a:latin typeface="Century Gothic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 dirty="0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 dirty="0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 dirty="0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 dirty="0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 dirty="0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46947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>
                          <a:solidFill>
                            <a:schemeClr val="accent1"/>
                          </a:solidFill>
                          <a:latin typeface="Century Gothic"/>
                        </a:rPr>
                        <a:t>9:00 a.m.</a:t>
                      </a:r>
                      <a:endParaRPr lang="es-CO" dirty="0">
                        <a:solidFill>
                          <a:schemeClr val="accent1"/>
                        </a:solidFill>
                        <a:latin typeface="Century Gothic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 dirty="0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 dirty="0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 dirty="0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 dirty="0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 dirty="0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20273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>
                          <a:solidFill>
                            <a:schemeClr val="accent1"/>
                          </a:solidFill>
                          <a:latin typeface="Century Gothic"/>
                        </a:rPr>
                        <a:t>10:00 a.m.</a:t>
                      </a:r>
                      <a:endParaRPr lang="es-CO" dirty="0">
                        <a:solidFill>
                          <a:schemeClr val="accent1"/>
                        </a:solidFill>
                        <a:latin typeface="Century Gothic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 dirty="0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 dirty="0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 dirty="0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 dirty="0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 dirty="0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54438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>
                          <a:solidFill>
                            <a:schemeClr val="accent1"/>
                          </a:solidFill>
                          <a:latin typeface="Century Gothic"/>
                        </a:rPr>
                        <a:t>11:00 a.m.</a:t>
                      </a:r>
                      <a:endParaRPr lang="es-CO" dirty="0">
                        <a:solidFill>
                          <a:schemeClr val="accent1"/>
                        </a:solidFill>
                        <a:latin typeface="Century Gothic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 dirty="0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 dirty="0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 dirty="0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 dirty="0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 dirty="0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52178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>
                          <a:solidFill>
                            <a:schemeClr val="accent1"/>
                          </a:solidFill>
                          <a:latin typeface="Century Gothic"/>
                        </a:rPr>
                        <a:t>12:00 p.m.</a:t>
                      </a:r>
                      <a:endParaRPr lang="es-CO" dirty="0">
                        <a:solidFill>
                          <a:schemeClr val="accent1"/>
                        </a:solidFill>
                        <a:latin typeface="Century Gothic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 dirty="0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 dirty="0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 dirty="0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 dirty="0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 dirty="0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34446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>
                          <a:solidFill>
                            <a:schemeClr val="accent1"/>
                          </a:solidFill>
                          <a:latin typeface="Century Gothic"/>
                        </a:rPr>
                        <a:t>1:00 p.m.</a:t>
                      </a:r>
                      <a:endParaRPr lang="es-CO" dirty="0">
                        <a:solidFill>
                          <a:schemeClr val="accent1"/>
                        </a:solidFill>
                        <a:latin typeface="Century Gothic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 dirty="0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 dirty="0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 dirty="0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 dirty="0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 dirty="0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1472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>
                          <a:solidFill>
                            <a:schemeClr val="accent1"/>
                          </a:solidFill>
                          <a:latin typeface="Century Gothic"/>
                        </a:rPr>
                        <a:t>2:00 p.m.</a:t>
                      </a:r>
                      <a:endParaRPr lang="es-CO" dirty="0">
                        <a:solidFill>
                          <a:schemeClr val="accent1"/>
                        </a:solidFill>
                        <a:latin typeface="Century Gothic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 dirty="0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 dirty="0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 dirty="0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 dirty="0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 dirty="0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67765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>
                          <a:solidFill>
                            <a:schemeClr val="accent1"/>
                          </a:solidFill>
                          <a:latin typeface="Century Gothic"/>
                        </a:rPr>
                        <a:t>3:00 p.m.</a:t>
                      </a:r>
                      <a:endParaRPr lang="es-CO" dirty="0">
                        <a:solidFill>
                          <a:schemeClr val="accent1"/>
                        </a:solidFill>
                        <a:latin typeface="Century Gothic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 dirty="0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 dirty="0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 dirty="0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 dirty="0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 dirty="0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2551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>
                          <a:solidFill>
                            <a:schemeClr val="accent1"/>
                          </a:solidFill>
                          <a:latin typeface="Century Gothic"/>
                        </a:rPr>
                        <a:t>4:00 p.m.</a:t>
                      </a:r>
                      <a:endParaRPr lang="es-CO" dirty="0">
                        <a:solidFill>
                          <a:schemeClr val="accent1"/>
                        </a:solidFill>
                        <a:latin typeface="Century Gothic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 dirty="0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 dirty="0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 dirty="0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 dirty="0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 dirty="0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3377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>
                          <a:solidFill>
                            <a:schemeClr val="accent1"/>
                          </a:solidFill>
                          <a:latin typeface="Century Gothic"/>
                        </a:rPr>
                        <a:t>5:00 p.m.</a:t>
                      </a:r>
                      <a:endParaRPr lang="es-CO" dirty="0">
                        <a:solidFill>
                          <a:schemeClr val="accent1"/>
                        </a:solidFill>
                        <a:latin typeface="Century Gothic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 dirty="0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 dirty="0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 dirty="0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 dirty="0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 dirty="0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60522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>
                          <a:solidFill>
                            <a:schemeClr val="accent1"/>
                          </a:solidFill>
                          <a:latin typeface="Century Gothic" panose="020B0502020202020204" pitchFamily="34" charset="0"/>
                        </a:rPr>
                        <a:t>6:00 p.m.</a:t>
                      </a:r>
                      <a:endParaRPr lang="es-CO" dirty="0">
                        <a:solidFill>
                          <a:schemeClr val="accent1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 dirty="0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 dirty="0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 dirty="0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 dirty="0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 dirty="0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6529476"/>
                  </a:ext>
                </a:extLst>
              </a:tr>
            </a:tbl>
          </a:graphicData>
        </a:graphic>
      </p:graphicFrame>
      <p:sp>
        <p:nvSpPr>
          <p:cNvPr id="7" name="Rectángulo 6">
            <a:extLst>
              <a:ext uri="{FF2B5EF4-FFF2-40B4-BE49-F238E27FC236}">
                <a16:creationId xmlns:a16="http://schemas.microsoft.com/office/drawing/2014/main" id="{C4FE3A6F-8361-4307-B79C-68E34ECBE99B}"/>
              </a:ext>
            </a:extLst>
          </p:cNvPr>
          <p:cNvSpPr/>
          <p:nvPr/>
        </p:nvSpPr>
        <p:spPr>
          <a:xfrm>
            <a:off x="447346" y="1143926"/>
            <a:ext cx="1129002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rgbClr val="2C7C9F"/>
              </a:buClr>
            </a:pPr>
            <a:r>
              <a:rPr lang="es-ES_tradnl" sz="3200" dirty="0">
                <a:solidFill>
                  <a:schemeClr val="bg1"/>
                </a:solidFill>
                <a:latin typeface="Century Gothic" panose="020B0502020202020204" pitchFamily="34" charset="0"/>
              </a:rPr>
              <a:t>HORARIOS DE ATENCIÓN UNIFICADOS Y MAGISTRALES</a:t>
            </a:r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id="{1FFE08AE-638B-488B-B64C-9C17470BA378}"/>
              </a:ext>
            </a:extLst>
          </p:cNvPr>
          <p:cNvSpPr/>
          <p:nvPr/>
        </p:nvSpPr>
        <p:spPr>
          <a:xfrm>
            <a:off x="9524179" y="3260232"/>
            <a:ext cx="428605" cy="219976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solidFill>
              <a:schemeClr val="accent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89BD329B-FB56-4F66-B1D2-27ADEB9F848A}"/>
              </a:ext>
            </a:extLst>
          </p:cNvPr>
          <p:cNvSpPr/>
          <p:nvPr/>
        </p:nvSpPr>
        <p:spPr>
          <a:xfrm>
            <a:off x="9978037" y="3185554"/>
            <a:ext cx="108555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1400" dirty="0">
                <a:solidFill>
                  <a:schemeClr val="accent1"/>
                </a:solidFill>
                <a:latin typeface="Century Gothic" panose="020B0502020202020204" pitchFamily="34" charset="0"/>
              </a:rPr>
              <a:t>Unificados</a:t>
            </a:r>
            <a:endParaRPr lang="es-CO" sz="1400" dirty="0">
              <a:latin typeface="Century Gothic" panose="020B0502020202020204" pitchFamily="34" charset="0"/>
            </a:endParaRPr>
          </a:p>
        </p:txBody>
      </p:sp>
      <p:sp>
        <p:nvSpPr>
          <p:cNvPr id="35" name="Rectángulo 34">
            <a:extLst>
              <a:ext uri="{FF2B5EF4-FFF2-40B4-BE49-F238E27FC236}">
                <a16:creationId xmlns:a16="http://schemas.microsoft.com/office/drawing/2014/main" id="{196F74E9-25D6-4D1B-B77B-E8C1AB541A87}"/>
              </a:ext>
            </a:extLst>
          </p:cNvPr>
          <p:cNvSpPr/>
          <p:nvPr/>
        </p:nvSpPr>
        <p:spPr>
          <a:xfrm>
            <a:off x="9980137" y="4072596"/>
            <a:ext cx="115768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1400" dirty="0">
                <a:solidFill>
                  <a:schemeClr val="accent1"/>
                </a:solidFill>
                <a:latin typeface="Century Gothic" panose="020B0502020202020204" pitchFamily="34" charset="0"/>
              </a:rPr>
              <a:t>Magistrales</a:t>
            </a:r>
            <a:endParaRPr lang="es-CO" sz="1400" dirty="0">
              <a:latin typeface="Century Gothic" panose="020B0502020202020204" pitchFamily="34" charset="0"/>
            </a:endParaRPr>
          </a:p>
        </p:txBody>
      </p:sp>
      <p:sp>
        <p:nvSpPr>
          <p:cNvPr id="36" name="Rectángulo 35">
            <a:extLst>
              <a:ext uri="{FF2B5EF4-FFF2-40B4-BE49-F238E27FC236}">
                <a16:creationId xmlns:a16="http://schemas.microsoft.com/office/drawing/2014/main" id="{F146AC5D-A596-4A9E-BB96-08CC1D08E96B}"/>
              </a:ext>
            </a:extLst>
          </p:cNvPr>
          <p:cNvSpPr/>
          <p:nvPr/>
        </p:nvSpPr>
        <p:spPr>
          <a:xfrm>
            <a:off x="9524179" y="4147274"/>
            <a:ext cx="428605" cy="219976"/>
          </a:xfrm>
          <a:prstGeom prst="rect">
            <a:avLst/>
          </a:prstGeom>
          <a:solidFill>
            <a:srgbClr val="002060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39" name="Rectángulo 38">
            <a:extLst>
              <a:ext uri="{FF2B5EF4-FFF2-40B4-BE49-F238E27FC236}">
                <a16:creationId xmlns:a16="http://schemas.microsoft.com/office/drawing/2014/main" id="{1F747E87-9C8E-4EE6-8886-34602CA77667}"/>
              </a:ext>
            </a:extLst>
          </p:cNvPr>
          <p:cNvSpPr/>
          <p:nvPr/>
        </p:nvSpPr>
        <p:spPr>
          <a:xfrm>
            <a:off x="3767429" y="3490012"/>
            <a:ext cx="1367082" cy="362698"/>
          </a:xfrm>
          <a:prstGeom prst="rect">
            <a:avLst/>
          </a:prstGeom>
          <a:solidFill>
            <a:srgbClr val="002060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CO" sz="1000" dirty="0">
                <a:latin typeface="Century Gothic"/>
              </a:rPr>
              <a:t>Profesora (ML_606)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70CC29DF-B16A-CC42-1B21-808F28F10FCF}"/>
              </a:ext>
            </a:extLst>
          </p:cNvPr>
          <p:cNvSpPr/>
          <p:nvPr/>
        </p:nvSpPr>
        <p:spPr>
          <a:xfrm>
            <a:off x="6475938" y="5704300"/>
            <a:ext cx="1336602" cy="503673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solidFill>
              <a:schemeClr val="accent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000" dirty="0">
                <a:latin typeface="Century Gothic" panose="020B0502020202020204" pitchFamily="34" charset="0"/>
              </a:rPr>
              <a:t>Asistente </a:t>
            </a:r>
          </a:p>
          <a:p>
            <a:pPr algn="ctr"/>
            <a:r>
              <a:rPr lang="es-CO" sz="1000" dirty="0">
                <a:latin typeface="Century Gothic" panose="020B0502020202020204" pitchFamily="34" charset="0"/>
              </a:rPr>
              <a:t>(Luis Restrepo)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9F3636E8-656A-F77E-7C7C-7BC3DB24F4AC}"/>
              </a:ext>
            </a:extLst>
          </p:cNvPr>
          <p:cNvSpPr/>
          <p:nvPr/>
        </p:nvSpPr>
        <p:spPr>
          <a:xfrm>
            <a:off x="1415434" y="118110"/>
            <a:ext cx="278153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CO" sz="1100" b="1" dirty="0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  <a:sym typeface="Gill Sans Light"/>
              </a:rPr>
              <a:t>Departamento de Ingeniería Industrial</a:t>
            </a:r>
            <a:endParaRPr lang="es-CO" sz="1100" b="1" dirty="0">
              <a:solidFill>
                <a:schemeClr val="accent2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  <p:pic>
        <p:nvPicPr>
          <p:cNvPr id="13" name="Picture 2" descr="Clientes y aliados | Centro de Evaluación | Uniandes">
            <a:extLst>
              <a:ext uri="{FF2B5EF4-FFF2-40B4-BE49-F238E27FC236}">
                <a16:creationId xmlns:a16="http://schemas.microsoft.com/office/drawing/2014/main" id="{C84510D8-D7E6-F35D-8FE6-9B9D1512F4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965" y="118110"/>
            <a:ext cx="806123" cy="310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ángulo 14">
            <a:extLst>
              <a:ext uri="{FF2B5EF4-FFF2-40B4-BE49-F238E27FC236}">
                <a16:creationId xmlns:a16="http://schemas.microsoft.com/office/drawing/2014/main" id="{BC23F55F-CF17-0D47-BF8E-B56F4A3479C0}"/>
              </a:ext>
            </a:extLst>
          </p:cNvPr>
          <p:cNvSpPr/>
          <p:nvPr/>
        </p:nvSpPr>
        <p:spPr>
          <a:xfrm>
            <a:off x="6490940" y="3480208"/>
            <a:ext cx="1336603" cy="361226"/>
          </a:xfrm>
          <a:prstGeom prst="rect">
            <a:avLst/>
          </a:prstGeom>
          <a:solidFill>
            <a:srgbClr val="002060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CO" sz="900" dirty="0">
                <a:latin typeface="Century Gothic"/>
              </a:rPr>
              <a:t>Asistente Graduado (Por Confirmar)</a:t>
            </a:r>
            <a:endParaRPr lang="es-CO" sz="900" dirty="0">
              <a:latin typeface="Century Gothic" panose="020B0502020202020204" pitchFamily="34" charset="0"/>
            </a:endParaRP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773D3D79-A5E1-A813-B0E3-F4AED814E2C6}"/>
              </a:ext>
            </a:extLst>
          </p:cNvPr>
          <p:cNvSpPr/>
          <p:nvPr/>
        </p:nvSpPr>
        <p:spPr>
          <a:xfrm>
            <a:off x="5154338" y="3467725"/>
            <a:ext cx="1336602" cy="503673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solidFill>
              <a:schemeClr val="accent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000" dirty="0">
                <a:latin typeface="Century Gothic" panose="020B0502020202020204" pitchFamily="34" charset="0"/>
              </a:rPr>
              <a:t>Asistente </a:t>
            </a:r>
          </a:p>
          <a:p>
            <a:pPr algn="ctr"/>
            <a:r>
              <a:rPr lang="es-CO" sz="1000" dirty="0">
                <a:latin typeface="Century Gothic" panose="020B0502020202020204" pitchFamily="34" charset="0"/>
              </a:rPr>
              <a:t>(Evelyn Serna)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B2746A56-6BD6-0078-689F-13544EE36488}"/>
              </a:ext>
            </a:extLst>
          </p:cNvPr>
          <p:cNvSpPr/>
          <p:nvPr/>
        </p:nvSpPr>
        <p:spPr>
          <a:xfrm>
            <a:off x="3754160" y="5704228"/>
            <a:ext cx="1350780" cy="524801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solidFill>
              <a:schemeClr val="accent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000" dirty="0">
                <a:latin typeface="Century Gothic" panose="020B0502020202020204" pitchFamily="34" charset="0"/>
              </a:rPr>
              <a:t>Asistente </a:t>
            </a:r>
          </a:p>
          <a:p>
            <a:pPr algn="ctr"/>
            <a:r>
              <a:rPr lang="es-CO" sz="1000" dirty="0">
                <a:latin typeface="Century Gothic" panose="020B0502020202020204" pitchFamily="34" charset="0"/>
              </a:rPr>
              <a:t>(Juan Camilo Hernández)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FEEB5CF4-5F8C-2866-70C9-E27664E20DD7}"/>
              </a:ext>
            </a:extLst>
          </p:cNvPr>
          <p:cNvSpPr/>
          <p:nvPr/>
        </p:nvSpPr>
        <p:spPr>
          <a:xfrm>
            <a:off x="2406128" y="3487302"/>
            <a:ext cx="1336602" cy="464521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solidFill>
              <a:schemeClr val="accent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000" dirty="0">
                <a:latin typeface="Century Gothic" panose="020B0502020202020204" pitchFamily="34" charset="0"/>
              </a:rPr>
              <a:t>Asistente </a:t>
            </a:r>
          </a:p>
          <a:p>
            <a:pPr algn="ctr"/>
            <a:r>
              <a:rPr lang="es-CO" sz="1000" dirty="0">
                <a:latin typeface="Century Gothic" panose="020B0502020202020204" pitchFamily="34" charset="0"/>
              </a:rPr>
              <a:t>(Ana Sánchez)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F2D17A1A-7C99-AABE-CFAA-9FFCAEFD3812}"/>
              </a:ext>
            </a:extLst>
          </p:cNvPr>
          <p:cNvSpPr/>
          <p:nvPr/>
        </p:nvSpPr>
        <p:spPr>
          <a:xfrm>
            <a:off x="7827543" y="3501163"/>
            <a:ext cx="1336602" cy="524801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solidFill>
              <a:schemeClr val="accent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000" dirty="0">
                <a:latin typeface="Century Gothic" panose="020B0502020202020204" pitchFamily="34" charset="0"/>
              </a:rPr>
              <a:t>Asistente </a:t>
            </a:r>
          </a:p>
          <a:p>
            <a:pPr algn="ctr"/>
            <a:r>
              <a:rPr lang="es-CO" sz="1000" dirty="0">
                <a:latin typeface="Century Gothic" panose="020B0502020202020204" pitchFamily="34" charset="0"/>
              </a:rPr>
              <a:t>(Esteban Muñoz)</a:t>
            </a:r>
          </a:p>
        </p:txBody>
      </p:sp>
      <p:pic>
        <p:nvPicPr>
          <p:cNvPr id="7170" name="Picture 2" descr="Post-pandemia, transformación digital y servicio al cliente » Enrique Dans">
            <a:extLst>
              <a:ext uri="{FF2B5EF4-FFF2-40B4-BE49-F238E27FC236}">
                <a16:creationId xmlns:a16="http://schemas.microsoft.com/office/drawing/2014/main" id="{14D6F1CE-FE06-0DA0-6DE4-114EF47B02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6483" y="4834555"/>
            <a:ext cx="1477124" cy="1304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Marcador de número de diapositiva 3">
            <a:extLst>
              <a:ext uri="{FF2B5EF4-FFF2-40B4-BE49-F238E27FC236}">
                <a16:creationId xmlns:a16="http://schemas.microsoft.com/office/drawing/2014/main" id="{B0840833-38DE-19D7-AFF5-2FE732092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sz="2000" b="1" smtClean="0">
                <a:latin typeface="Century Gothic" panose="020B0502020202020204" pitchFamily="34" charset="0"/>
              </a:rPr>
              <a:pPr/>
              <a:t>20</a:t>
            </a:fld>
            <a:endParaRPr lang="en-US" sz="2000" b="1" dirty="0">
              <a:latin typeface="Century Gothic" panose="020B0502020202020204" pitchFamily="34" charset="0"/>
            </a:endParaRPr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FE096147-416E-BE90-18F2-3177FB2AC7A7}"/>
              </a:ext>
            </a:extLst>
          </p:cNvPr>
          <p:cNvSpPr/>
          <p:nvPr/>
        </p:nvSpPr>
        <p:spPr>
          <a:xfrm>
            <a:off x="8399257" y="118110"/>
            <a:ext cx="315077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CO" sz="1100" b="1" dirty="0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  <a:sym typeface="Gill Sans Light"/>
              </a:rPr>
              <a:t>Curso</a:t>
            </a:r>
            <a:r>
              <a:rPr lang="es-CO" sz="1100" dirty="0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  <a:sym typeface="Gill Sans Light"/>
              </a:rPr>
              <a:t> Análisis de Decisiones de Inversión</a:t>
            </a:r>
            <a:endParaRPr lang="es-CO" sz="1100" dirty="0">
              <a:solidFill>
                <a:schemeClr val="accent2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8427575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C4FE3A6F-8361-4307-B79C-68E34ECBE99B}"/>
              </a:ext>
            </a:extLst>
          </p:cNvPr>
          <p:cNvSpPr/>
          <p:nvPr/>
        </p:nvSpPr>
        <p:spPr>
          <a:xfrm>
            <a:off x="450986" y="1214545"/>
            <a:ext cx="1129002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buClr>
                <a:srgbClr val="2C7C9F"/>
              </a:buClr>
            </a:pPr>
            <a:r>
              <a:rPr lang="es-ES_tradnl" sz="3200" dirty="0">
                <a:solidFill>
                  <a:schemeClr val="bg1"/>
                </a:solidFill>
                <a:latin typeface="Century Gothic" panose="020B0502020202020204" pitchFamily="34" charset="0"/>
              </a:rPr>
              <a:t>REGLAS DEL CURSO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8F837980-0A38-47A1-8A30-C7AFF3A98D5A}"/>
              </a:ext>
            </a:extLst>
          </p:cNvPr>
          <p:cNvSpPr/>
          <p:nvPr/>
        </p:nvSpPr>
        <p:spPr>
          <a:xfrm>
            <a:off x="3279631" y="4350050"/>
            <a:ext cx="447974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rgbClr val="2C7C9F"/>
              </a:buClr>
            </a:pPr>
            <a:r>
              <a:rPr lang="es-ES_tradnl" sz="1600" b="1" dirty="0">
                <a:solidFill>
                  <a:schemeClr val="accent3">
                    <a:lumMod val="75000"/>
                  </a:schemeClr>
                </a:solidFill>
                <a:latin typeface="Century Gothic" panose="020B0502020202020204" pitchFamily="34" charset="0"/>
              </a:rPr>
              <a:t>Reclamos</a:t>
            </a:r>
            <a:endParaRPr lang="es-ES_tradnl" sz="1600" dirty="0">
              <a:solidFill>
                <a:schemeClr val="accent3">
                  <a:lumMod val="7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4875DF70-8BDA-4D3D-AC69-E80F9C27696E}"/>
              </a:ext>
            </a:extLst>
          </p:cNvPr>
          <p:cNvSpPr/>
          <p:nvPr/>
        </p:nvSpPr>
        <p:spPr>
          <a:xfrm>
            <a:off x="3689498" y="4650654"/>
            <a:ext cx="7846827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buClr>
                <a:srgbClr val="2C7C9F"/>
              </a:buClr>
            </a:pPr>
            <a:r>
              <a:rPr lang="es-ES_tradnl" sz="1600" b="1" dirty="0">
                <a:solidFill>
                  <a:srgbClr val="002F90"/>
                </a:solidFill>
                <a:latin typeface="Century Gothic" panose="020B0502020202020204" pitchFamily="34" charset="0"/>
              </a:rPr>
              <a:t>ART. 64 RGEPr: </a:t>
            </a:r>
            <a:r>
              <a:rPr lang="es-ES_tradnl" sz="1600" dirty="0">
                <a:solidFill>
                  <a:schemeClr val="accent1"/>
                </a:solidFill>
                <a:latin typeface="Century Gothic" panose="020B0502020202020204" pitchFamily="34" charset="0"/>
              </a:rPr>
              <a:t>Todo estudiante que desee formular un reclamo sobre las calificaciones de cualquier evaluación o sobre la nota definitiva del curso deberá dirigirlo por escrito y debidamente sustentado al profesor responsable de la materia, dentro de los cuatro (4) días hábiles siguientes a aquel en que se dan a conocer las calificaciones en cuestión.</a:t>
            </a:r>
          </a:p>
        </p:txBody>
      </p:sp>
      <p:sp>
        <p:nvSpPr>
          <p:cNvPr id="36" name="Rectángulo 35">
            <a:extLst>
              <a:ext uri="{FF2B5EF4-FFF2-40B4-BE49-F238E27FC236}">
                <a16:creationId xmlns:a16="http://schemas.microsoft.com/office/drawing/2014/main" id="{78EFB8F7-2500-4BB5-BE24-C5A4C22BDD70}"/>
              </a:ext>
            </a:extLst>
          </p:cNvPr>
          <p:cNvSpPr/>
          <p:nvPr/>
        </p:nvSpPr>
        <p:spPr>
          <a:xfrm>
            <a:off x="3279626" y="2037111"/>
            <a:ext cx="447974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rgbClr val="2C7C9F"/>
              </a:buClr>
            </a:pPr>
            <a:r>
              <a:rPr lang="es-ES_tradnl" sz="1600" b="1" dirty="0">
                <a:solidFill>
                  <a:schemeClr val="accent3">
                    <a:lumMod val="75000"/>
                  </a:schemeClr>
                </a:solidFill>
                <a:latin typeface="Century Gothic" panose="020B0502020202020204" pitchFamily="34" charset="0"/>
              </a:rPr>
              <a:t>Aprobación del curso</a:t>
            </a:r>
            <a:endParaRPr lang="es-ES_tradnl" sz="1600" dirty="0">
              <a:solidFill>
                <a:schemeClr val="accent3">
                  <a:lumMod val="7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37" name="Rectángulo 36">
            <a:extLst>
              <a:ext uri="{FF2B5EF4-FFF2-40B4-BE49-F238E27FC236}">
                <a16:creationId xmlns:a16="http://schemas.microsoft.com/office/drawing/2014/main" id="{D567DCED-693B-4CE1-8180-975631BCEAD7}"/>
              </a:ext>
            </a:extLst>
          </p:cNvPr>
          <p:cNvSpPr/>
          <p:nvPr/>
        </p:nvSpPr>
        <p:spPr>
          <a:xfrm>
            <a:off x="3279625" y="3184610"/>
            <a:ext cx="447974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rgbClr val="2C7C9F"/>
              </a:buClr>
            </a:pPr>
            <a:r>
              <a:rPr lang="es-ES_tradnl" sz="1600" b="1" dirty="0">
                <a:solidFill>
                  <a:schemeClr val="accent3">
                    <a:lumMod val="75000"/>
                  </a:schemeClr>
                </a:solidFill>
                <a:latin typeface="Century Gothic" panose="020B0502020202020204" pitchFamily="34" charset="0"/>
              </a:rPr>
              <a:t>Periodo académico</a:t>
            </a:r>
            <a:endParaRPr lang="es-ES_tradnl" sz="1600" dirty="0">
              <a:solidFill>
                <a:schemeClr val="accent3">
                  <a:lumMod val="7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39" name="Rectángulo 38">
            <a:extLst>
              <a:ext uri="{FF2B5EF4-FFF2-40B4-BE49-F238E27FC236}">
                <a16:creationId xmlns:a16="http://schemas.microsoft.com/office/drawing/2014/main" id="{9DD67D87-A77E-40B6-9696-B5A51E9F8837}"/>
              </a:ext>
            </a:extLst>
          </p:cNvPr>
          <p:cNvSpPr/>
          <p:nvPr/>
        </p:nvSpPr>
        <p:spPr>
          <a:xfrm>
            <a:off x="3689496" y="3468567"/>
            <a:ext cx="784682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buClr>
                <a:srgbClr val="2C7C9F"/>
              </a:buClr>
            </a:pPr>
            <a:r>
              <a:rPr lang="es-ES_tradnl" sz="1600" dirty="0">
                <a:solidFill>
                  <a:schemeClr val="accent1"/>
                </a:solidFill>
                <a:latin typeface="Century Gothic" panose="020B0502020202020204" pitchFamily="34" charset="0"/>
              </a:rPr>
              <a:t>El periodo académico comienza el </a:t>
            </a:r>
            <a:r>
              <a:rPr lang="es-ES_tradnl" sz="1600" b="1" dirty="0">
                <a:solidFill>
                  <a:srgbClr val="C00000"/>
                </a:solidFill>
                <a:latin typeface="Century Gothic" panose="020B0502020202020204" pitchFamily="34" charset="0"/>
              </a:rPr>
              <a:t>20 de enero de 2026 </a:t>
            </a:r>
            <a:r>
              <a:rPr lang="es-ES_tradnl" sz="1600" dirty="0">
                <a:solidFill>
                  <a:schemeClr val="accent1"/>
                </a:solidFill>
                <a:latin typeface="Century Gothic" panose="020B0502020202020204" pitchFamily="34" charset="0"/>
              </a:rPr>
              <a:t>y finaliza el </a:t>
            </a:r>
            <a:r>
              <a:rPr lang="es-ES_tradnl" sz="1600" b="1" dirty="0">
                <a:solidFill>
                  <a:srgbClr val="C00000"/>
                </a:solidFill>
                <a:latin typeface="Century Gothic" panose="020B0502020202020204" pitchFamily="34" charset="0"/>
              </a:rPr>
              <a:t>23 de Mayo de 2026</a:t>
            </a:r>
            <a:r>
              <a:rPr lang="es-ES_tradnl" sz="1600" dirty="0">
                <a:solidFill>
                  <a:schemeClr val="accent1"/>
                </a:solidFill>
                <a:latin typeface="Century Gothic" panose="020B0502020202020204" pitchFamily="34" charset="0"/>
              </a:rPr>
              <a:t>, último día de exámenes finales. </a:t>
            </a:r>
          </a:p>
        </p:txBody>
      </p:sp>
      <p:sp>
        <p:nvSpPr>
          <p:cNvPr id="40" name="Rectángulo 39">
            <a:extLst>
              <a:ext uri="{FF2B5EF4-FFF2-40B4-BE49-F238E27FC236}">
                <a16:creationId xmlns:a16="http://schemas.microsoft.com/office/drawing/2014/main" id="{1FC06CD7-8B31-4343-A40D-F336926B84AE}"/>
              </a:ext>
            </a:extLst>
          </p:cNvPr>
          <p:cNvSpPr/>
          <p:nvPr/>
        </p:nvSpPr>
        <p:spPr>
          <a:xfrm>
            <a:off x="3689494" y="2334468"/>
            <a:ext cx="784682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buClr>
                <a:srgbClr val="2C7C9F"/>
              </a:buClr>
            </a:pPr>
            <a:r>
              <a:rPr lang="es-ES_tradnl" sz="1600" dirty="0">
                <a:solidFill>
                  <a:schemeClr val="accent1"/>
                </a:solidFill>
                <a:latin typeface="Century Gothic" panose="020B0502020202020204" pitchFamily="34" charset="0"/>
              </a:rPr>
              <a:t>Para aprobar la materia la nota final acumulada del curso debe ser igual o superior a 3,00. La nota final se aproximará con dos cifras decimales.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1243C5C6-7EDF-3231-12F2-B7A1669663BD}"/>
              </a:ext>
            </a:extLst>
          </p:cNvPr>
          <p:cNvSpPr/>
          <p:nvPr/>
        </p:nvSpPr>
        <p:spPr>
          <a:xfrm>
            <a:off x="1415434" y="118110"/>
            <a:ext cx="278153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CO" sz="1100" b="1" dirty="0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  <a:sym typeface="Gill Sans Light"/>
              </a:rPr>
              <a:t>Departamento de Ingeniería Industrial</a:t>
            </a:r>
            <a:endParaRPr lang="es-CO" sz="1100" b="1" dirty="0">
              <a:solidFill>
                <a:schemeClr val="accent2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  <p:pic>
        <p:nvPicPr>
          <p:cNvPr id="13" name="Picture 2" descr="Clientes y aliados | Centro de Evaluación | Uniandes">
            <a:extLst>
              <a:ext uri="{FF2B5EF4-FFF2-40B4-BE49-F238E27FC236}">
                <a16:creationId xmlns:a16="http://schemas.microsoft.com/office/drawing/2014/main" id="{2E090C8F-114E-E8CE-BC43-81D3A40423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965" y="118110"/>
            <a:ext cx="806123" cy="310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FBB447FA-2273-6D88-1D03-08E4CB9E73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578" r="13065"/>
          <a:stretch/>
        </p:blipFill>
        <p:spPr>
          <a:xfrm>
            <a:off x="641965" y="2505168"/>
            <a:ext cx="2507450" cy="2807205"/>
          </a:xfrm>
          <a:prstGeom prst="rect">
            <a:avLst/>
          </a:prstGeom>
        </p:spPr>
      </p:pic>
      <p:sp>
        <p:nvSpPr>
          <p:cNvPr id="5" name="Marcador de número de diapositiva 3">
            <a:extLst>
              <a:ext uri="{FF2B5EF4-FFF2-40B4-BE49-F238E27FC236}">
                <a16:creationId xmlns:a16="http://schemas.microsoft.com/office/drawing/2014/main" id="{6C62FC5B-023D-1AEC-AF71-14B25AE39D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sz="2000" b="1" smtClean="0">
                <a:latin typeface="Century Gothic" panose="020B0502020202020204" pitchFamily="34" charset="0"/>
              </a:rPr>
              <a:pPr/>
              <a:t>21</a:t>
            </a:fld>
            <a:endParaRPr lang="en-US" sz="2000" b="1" dirty="0">
              <a:latin typeface="Century Gothic" panose="020B0502020202020204" pitchFamily="34" charset="0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43839A1A-1A04-9B02-9F51-2C67556EA6E6}"/>
              </a:ext>
            </a:extLst>
          </p:cNvPr>
          <p:cNvSpPr/>
          <p:nvPr/>
        </p:nvSpPr>
        <p:spPr>
          <a:xfrm>
            <a:off x="8399257" y="118110"/>
            <a:ext cx="315077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CO" sz="1100" b="1" dirty="0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  <a:sym typeface="Gill Sans Light"/>
              </a:rPr>
              <a:t>Curso</a:t>
            </a:r>
            <a:r>
              <a:rPr lang="es-CO" sz="1100" dirty="0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  <a:sym typeface="Gill Sans Light"/>
              </a:rPr>
              <a:t> Análisis de Decisiones de Inversión</a:t>
            </a:r>
            <a:endParaRPr lang="es-CO" sz="1100" dirty="0">
              <a:solidFill>
                <a:schemeClr val="accent2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6040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/>
      <p:bldP spid="36" grpId="0"/>
      <p:bldP spid="37" grpId="0"/>
      <p:bldP spid="39" grpId="0"/>
      <p:bldP spid="4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O" sz="3200" dirty="0">
                <a:latin typeface="Century Gothic" panose="020B0502020202020204" pitchFamily="34" charset="0"/>
              </a:rPr>
              <a:t>AGENDA PROPUESTA</a:t>
            </a:r>
          </a:p>
        </p:txBody>
      </p:sp>
      <p:pic>
        <p:nvPicPr>
          <p:cNvPr id="6" name="Picture 6" descr="Resultado de imagen para RELOJ VECTOR">
            <a:extLst>
              <a:ext uri="{FF2B5EF4-FFF2-40B4-BE49-F238E27FC236}">
                <a16:creationId xmlns:a16="http://schemas.microsoft.com/office/drawing/2014/main" id="{0F651596-1125-43ED-8471-A57EDDF351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17" t="6285" r="24815" b="6503"/>
          <a:stretch/>
        </p:blipFill>
        <p:spPr bwMode="auto">
          <a:xfrm>
            <a:off x="1256045" y="2772729"/>
            <a:ext cx="1236705" cy="1246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ángulo 22">
            <a:extLst>
              <a:ext uri="{FF2B5EF4-FFF2-40B4-BE49-F238E27FC236}">
                <a16:creationId xmlns:a16="http://schemas.microsoft.com/office/drawing/2014/main" id="{8F837980-0A38-47A1-8A30-C7AFF3A98D5A}"/>
              </a:ext>
            </a:extLst>
          </p:cNvPr>
          <p:cNvSpPr/>
          <p:nvPr/>
        </p:nvSpPr>
        <p:spPr>
          <a:xfrm>
            <a:off x="2806200" y="2772729"/>
            <a:ext cx="8540907" cy="3046988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Clr>
                <a:schemeClr val="accent3">
                  <a:lumMod val="75000"/>
                </a:schemeClr>
              </a:buClr>
              <a:buFont typeface="Gill Sans MT" panose="020B0502020104020203"/>
              <a:buAutoNum type="arabicPeriod"/>
            </a:pPr>
            <a:r>
              <a:rPr lang="es-CO" sz="1600" dirty="0">
                <a:solidFill>
                  <a:schemeClr val="bg2">
                    <a:lumMod val="90000"/>
                  </a:schemeClr>
                </a:solidFill>
                <a:latin typeface="Century Gothic"/>
                <a:cs typeface="Arial"/>
              </a:rPr>
              <a:t>Bienvenida al curso.</a:t>
            </a:r>
            <a:endParaRPr lang="es-ES" sz="1600" dirty="0">
              <a:solidFill>
                <a:schemeClr val="bg2">
                  <a:lumMod val="90000"/>
                </a:schemeClr>
              </a:solidFill>
              <a:latin typeface="Century Gothic"/>
              <a:cs typeface="Arial"/>
            </a:endParaRPr>
          </a:p>
          <a:p>
            <a:pPr marL="342900" indent="-342900">
              <a:buClr>
                <a:srgbClr val="2C7C9F"/>
              </a:buClr>
              <a:buFontTx/>
              <a:buAutoNum type="arabicPeriod"/>
            </a:pPr>
            <a:endParaRPr lang="es-CO" sz="1600" dirty="0">
              <a:solidFill>
                <a:schemeClr val="bg2">
                  <a:lumMod val="90000"/>
                </a:schemeClr>
              </a:solidFill>
              <a:latin typeface="Century Gothic"/>
              <a:cs typeface="Arial"/>
            </a:endParaRPr>
          </a:p>
          <a:p>
            <a:pPr marL="342900" indent="-342900">
              <a:buClr>
                <a:srgbClr val="48BE7A"/>
              </a:buClr>
              <a:buFontTx/>
              <a:buAutoNum type="arabicPeriod"/>
            </a:pPr>
            <a:r>
              <a:rPr lang="es-CO" sz="1600" dirty="0">
                <a:solidFill>
                  <a:schemeClr val="bg2">
                    <a:lumMod val="90000"/>
                  </a:schemeClr>
                </a:solidFill>
                <a:latin typeface="Century Gothic"/>
                <a:cs typeface="Arial"/>
              </a:rPr>
              <a:t>Presentación del equipo de la sección magistral.</a:t>
            </a:r>
            <a:endParaRPr lang="es-CO" sz="1600" dirty="0">
              <a:solidFill>
                <a:schemeClr val="bg2">
                  <a:lumMod val="90000"/>
                </a:schemeClr>
              </a:solidFill>
              <a:latin typeface="Century Gothic"/>
            </a:endParaRPr>
          </a:p>
          <a:p>
            <a:pPr marL="342900" indent="-342900">
              <a:buClr>
                <a:srgbClr val="48BE7A"/>
              </a:buClr>
              <a:buFontTx/>
              <a:buAutoNum type="arabicPeriod"/>
            </a:pPr>
            <a:endParaRPr lang="es-CO" sz="1600" dirty="0">
              <a:solidFill>
                <a:schemeClr val="bg2">
                  <a:lumMod val="90000"/>
                </a:schemeClr>
              </a:solidFill>
              <a:latin typeface="Century Gothic"/>
            </a:endParaRPr>
          </a:p>
          <a:p>
            <a:pPr marL="342900" indent="-342900">
              <a:buClr>
                <a:srgbClr val="48BE7A"/>
              </a:buClr>
              <a:buFontTx/>
              <a:buAutoNum type="arabicPeriod"/>
            </a:pPr>
            <a:r>
              <a:rPr lang="es-CO" sz="1600" dirty="0">
                <a:solidFill>
                  <a:schemeClr val="bg2">
                    <a:lumMod val="90000"/>
                  </a:schemeClr>
                </a:solidFill>
                <a:latin typeface="Century Gothic"/>
                <a:cs typeface="Arial"/>
              </a:rPr>
              <a:t>Revisión del programa y reglas de juego del curso.</a:t>
            </a:r>
            <a:endParaRPr lang="es-CO" sz="1600" dirty="0">
              <a:solidFill>
                <a:schemeClr val="bg2">
                  <a:lumMod val="90000"/>
                </a:schemeClr>
              </a:solidFill>
              <a:latin typeface="Century Gothic"/>
            </a:endParaRPr>
          </a:p>
          <a:p>
            <a:pPr marL="342900" indent="-342900">
              <a:buClr>
                <a:srgbClr val="48BE7A"/>
              </a:buClr>
              <a:buFontTx/>
              <a:buAutoNum type="arabicPeriod"/>
            </a:pPr>
            <a:endParaRPr lang="es-CO" sz="1600" dirty="0">
              <a:solidFill>
                <a:schemeClr val="accent1"/>
              </a:solidFill>
              <a:latin typeface="Century Gothic"/>
              <a:cs typeface="Arial"/>
            </a:endParaRPr>
          </a:p>
          <a:p>
            <a:pPr marL="342900" indent="-342900">
              <a:buClr>
                <a:srgbClr val="48BE7A"/>
              </a:buClr>
              <a:buFontTx/>
              <a:buAutoNum type="arabicPeriod"/>
            </a:pPr>
            <a:r>
              <a:rPr lang="es-CO" sz="1600" dirty="0">
                <a:solidFill>
                  <a:schemeClr val="accent1"/>
                </a:solidFill>
                <a:latin typeface="Century Gothic"/>
                <a:cs typeface="Arial"/>
              </a:rPr>
              <a:t>Introducción al curso.</a:t>
            </a:r>
            <a:endParaRPr lang="es-CO" sz="1600" dirty="0">
              <a:solidFill>
                <a:schemeClr val="accent1"/>
              </a:solidFill>
              <a:latin typeface="Century Gothic" panose="020B0502020202020204" pitchFamily="34" charset="0"/>
              <a:cs typeface="Arial"/>
            </a:endParaRPr>
          </a:p>
          <a:p>
            <a:pPr marL="342900" indent="-342900">
              <a:buClr>
                <a:srgbClr val="48BE7A"/>
              </a:buClr>
              <a:buAutoNum type="arabicPeriod"/>
            </a:pPr>
            <a:endParaRPr lang="es-CO" sz="1600" dirty="0">
              <a:solidFill>
                <a:schemeClr val="accent1"/>
              </a:solidFill>
              <a:latin typeface="Century Gothic" panose="020B0502020202020204" pitchFamily="34" charset="0"/>
              <a:cs typeface="Arial"/>
            </a:endParaRPr>
          </a:p>
          <a:p>
            <a:pPr marL="342900" indent="-342900">
              <a:buClr>
                <a:srgbClr val="48BE7A"/>
              </a:buClr>
              <a:buAutoNum type="arabicPeriod"/>
            </a:pPr>
            <a:r>
              <a:rPr lang="es-CO" sz="1600" dirty="0">
                <a:solidFill>
                  <a:schemeClr val="bg2">
                    <a:lumMod val="90000"/>
                  </a:schemeClr>
                </a:solidFill>
                <a:latin typeface="Century Gothic"/>
                <a:cs typeface="Arial"/>
              </a:rPr>
              <a:t>Definición de Proyecto de Inversión y sus respectivas etapas.</a:t>
            </a:r>
            <a:endParaRPr lang="es-CO" sz="1600" dirty="0">
              <a:solidFill>
                <a:schemeClr val="bg2">
                  <a:lumMod val="90000"/>
                </a:schemeClr>
              </a:solidFill>
              <a:latin typeface="Century Gothic" panose="020B0502020202020204" pitchFamily="34" charset="0"/>
              <a:cs typeface="Arial"/>
            </a:endParaRPr>
          </a:p>
          <a:p>
            <a:pPr marL="342900" indent="-342900">
              <a:buClr>
                <a:srgbClr val="48BE7A"/>
              </a:buClr>
              <a:buAutoNum type="arabicPeriod"/>
            </a:pPr>
            <a:endParaRPr lang="es-CO" sz="1600" dirty="0">
              <a:solidFill>
                <a:schemeClr val="accent1"/>
              </a:solidFill>
              <a:latin typeface="Century Gothic" panose="020B0502020202020204" pitchFamily="34" charset="0"/>
              <a:cs typeface="Arial"/>
            </a:endParaRPr>
          </a:p>
          <a:p>
            <a:pPr marL="342900" indent="-342900">
              <a:buClr>
                <a:srgbClr val="48BE7A"/>
              </a:buClr>
              <a:buAutoNum type="arabicPeriod"/>
            </a:pPr>
            <a:endParaRPr lang="es-CO" sz="1600" dirty="0">
              <a:solidFill>
                <a:schemeClr val="accent1"/>
              </a:solidFill>
              <a:latin typeface="Century Gothic" panose="020B0502020202020204" pitchFamily="34" charset="0"/>
              <a:cs typeface="Arial"/>
            </a:endParaRPr>
          </a:p>
          <a:p>
            <a:pPr>
              <a:buClr>
                <a:schemeClr val="accent3">
                  <a:lumMod val="75000"/>
                </a:schemeClr>
              </a:buClr>
            </a:pPr>
            <a:endParaRPr lang="es-CO" sz="1600" dirty="0">
              <a:solidFill>
                <a:schemeClr val="accent1"/>
              </a:solidFill>
              <a:latin typeface="Century Gothic" panose="020B0502020202020204" pitchFamily="34" charset="0"/>
            </a:endParaRP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8E86F046-042E-5492-3FBC-4E0C89F4D940}"/>
              </a:ext>
            </a:extLst>
          </p:cNvPr>
          <p:cNvSpPr/>
          <p:nvPr/>
        </p:nvSpPr>
        <p:spPr>
          <a:xfrm>
            <a:off x="1415434" y="118110"/>
            <a:ext cx="278153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CO" sz="1100" b="1" dirty="0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  <a:sym typeface="Gill Sans Light"/>
              </a:rPr>
              <a:t>Departamento de Ingeniería Industrial</a:t>
            </a:r>
            <a:endParaRPr lang="es-CO" sz="1100" b="1" dirty="0">
              <a:solidFill>
                <a:schemeClr val="accent2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  <p:pic>
        <p:nvPicPr>
          <p:cNvPr id="8" name="Picture 2" descr="Clientes y aliados | Centro de Evaluación | Uniandes">
            <a:extLst>
              <a:ext uri="{FF2B5EF4-FFF2-40B4-BE49-F238E27FC236}">
                <a16:creationId xmlns:a16="http://schemas.microsoft.com/office/drawing/2014/main" id="{5A2F8A99-E4A5-BAC5-C9B9-FA7BF32546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965" y="118110"/>
            <a:ext cx="806123" cy="310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Marcador de número de diapositiva 3">
            <a:extLst>
              <a:ext uri="{FF2B5EF4-FFF2-40B4-BE49-F238E27FC236}">
                <a16:creationId xmlns:a16="http://schemas.microsoft.com/office/drawing/2014/main" id="{5056263C-D254-5983-7DF0-541110A70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sz="2000" b="1" smtClean="0">
                <a:latin typeface="Century Gothic" panose="020B0502020202020204" pitchFamily="34" charset="0"/>
              </a:rPr>
              <a:pPr/>
              <a:t>22</a:t>
            </a:fld>
            <a:endParaRPr lang="en-US" sz="2000" b="1" dirty="0">
              <a:latin typeface="Century Gothic" panose="020B0502020202020204" pitchFamily="34" charset="0"/>
            </a:endParaRP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22D1F5C8-3D89-0A20-B154-2821018D5380}"/>
              </a:ext>
            </a:extLst>
          </p:cNvPr>
          <p:cNvSpPr/>
          <p:nvPr/>
        </p:nvSpPr>
        <p:spPr>
          <a:xfrm>
            <a:off x="8399257" y="118110"/>
            <a:ext cx="315077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CO" sz="1100" b="1" dirty="0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  <a:sym typeface="Gill Sans Light"/>
              </a:rPr>
              <a:t>Curso</a:t>
            </a:r>
            <a:r>
              <a:rPr lang="es-CO" sz="1100" dirty="0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  <a:sym typeface="Gill Sans Light"/>
              </a:rPr>
              <a:t> Análisis de Decisiones de Inversión</a:t>
            </a:r>
            <a:endParaRPr lang="es-CO" sz="1100" dirty="0">
              <a:solidFill>
                <a:schemeClr val="accent2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2744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10">
            <a:extLst>
              <a:ext uri="{FF2B5EF4-FFF2-40B4-BE49-F238E27FC236}">
                <a16:creationId xmlns:a16="http://schemas.microsoft.com/office/drawing/2014/main" id="{062D24FF-79AD-4C76-8E38-D8EB4EC525C5}"/>
              </a:ext>
            </a:extLst>
          </p:cNvPr>
          <p:cNvSpPr/>
          <p:nvPr/>
        </p:nvSpPr>
        <p:spPr>
          <a:xfrm>
            <a:off x="5012605" y="3140706"/>
            <a:ext cx="567518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Clr>
                <a:srgbClr val="2C7C9F"/>
              </a:buClr>
            </a:pPr>
            <a:r>
              <a:rPr lang="es-ES_tradnl" dirty="0">
                <a:solidFill>
                  <a:schemeClr val="accent1"/>
                </a:solidFill>
                <a:latin typeface="Century Gothic" panose="020B0502020202020204" pitchFamily="34" charset="0"/>
              </a:rPr>
              <a:t>Usted ganó una rifa. El premio le permite recibir COP $1.000.000 hoy,</a:t>
            </a:r>
          </a:p>
          <a:p>
            <a:pPr algn="ctr">
              <a:buClr>
                <a:srgbClr val="2C7C9F"/>
              </a:buClr>
            </a:pPr>
            <a:r>
              <a:rPr lang="es-ES_tradnl" dirty="0">
                <a:solidFill>
                  <a:schemeClr val="accent1"/>
                </a:solidFill>
                <a:latin typeface="Century Gothic" panose="020B0502020202020204" pitchFamily="34" charset="0"/>
              </a:rPr>
              <a:t>O COP $1.050.000 el próximo año.</a:t>
            </a:r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2B73B1CB-1D03-47D0-9845-773494C5322D}"/>
              </a:ext>
            </a:extLst>
          </p:cNvPr>
          <p:cNvSpPr/>
          <p:nvPr/>
        </p:nvSpPr>
        <p:spPr>
          <a:xfrm>
            <a:off x="3750342" y="4317589"/>
            <a:ext cx="79870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Clr>
                <a:srgbClr val="2C7C9F"/>
              </a:buClr>
            </a:pPr>
            <a:r>
              <a:rPr lang="es-ES_tradnl" sz="2400" b="1" dirty="0">
                <a:solidFill>
                  <a:schemeClr val="accent3">
                    <a:lumMod val="75000"/>
                  </a:schemeClr>
                </a:solidFill>
                <a:latin typeface="Century Gothic" panose="020B0502020202020204" pitchFamily="34" charset="0"/>
              </a:rPr>
              <a:t>¿Qué escoge?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BA6C8BCD-6B82-AEF5-D003-941D96CE8965}"/>
              </a:ext>
            </a:extLst>
          </p:cNvPr>
          <p:cNvSpPr/>
          <p:nvPr/>
        </p:nvSpPr>
        <p:spPr>
          <a:xfrm>
            <a:off x="1415434" y="118110"/>
            <a:ext cx="278153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CO" sz="1100" b="1" dirty="0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  <a:sym typeface="Gill Sans Light"/>
              </a:rPr>
              <a:t>Departamento de Ingeniería Industrial</a:t>
            </a:r>
            <a:endParaRPr lang="es-CO" sz="1100" b="1" dirty="0">
              <a:solidFill>
                <a:schemeClr val="accent2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  <p:pic>
        <p:nvPicPr>
          <p:cNvPr id="5" name="Picture 2" descr="Clientes y aliados | Centro de Evaluación | Uniandes">
            <a:extLst>
              <a:ext uri="{FF2B5EF4-FFF2-40B4-BE49-F238E27FC236}">
                <a16:creationId xmlns:a16="http://schemas.microsoft.com/office/drawing/2014/main" id="{5DB92AB2-FE31-4FB6-420E-4A351CDFDA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965" y="118110"/>
            <a:ext cx="806123" cy="310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294C1F99-99B4-AA35-8E75-CCB75A05C9FE}"/>
              </a:ext>
            </a:extLst>
          </p:cNvPr>
          <p:cNvSpPr/>
          <p:nvPr/>
        </p:nvSpPr>
        <p:spPr>
          <a:xfrm>
            <a:off x="450986" y="1214545"/>
            <a:ext cx="1129002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buClr>
                <a:srgbClr val="2C7C9F"/>
              </a:buClr>
            </a:pPr>
            <a:r>
              <a:rPr lang="es-ES_tradnl" sz="3200" dirty="0">
                <a:solidFill>
                  <a:schemeClr val="bg1"/>
                </a:solidFill>
                <a:latin typeface="Century Gothic" panose="020B0502020202020204" pitchFamily="34" charset="0"/>
              </a:rPr>
              <a:t>¿QUÉ ES </a:t>
            </a:r>
            <a:r>
              <a:rPr lang="es-ES_tradnl" sz="3200" b="1" dirty="0">
                <a:solidFill>
                  <a:schemeClr val="accent5"/>
                </a:solidFill>
                <a:latin typeface="Century Gothic" panose="020B0502020202020204" pitchFamily="34" charset="0"/>
              </a:rPr>
              <a:t>ANADEC</a:t>
            </a:r>
            <a:r>
              <a:rPr lang="es-ES_tradnl" sz="3200" dirty="0">
                <a:solidFill>
                  <a:schemeClr val="bg1"/>
                </a:solidFill>
                <a:latin typeface="Century Gothic" panose="020B0502020202020204" pitchFamily="34" charset="0"/>
              </a:rPr>
              <a:t>?</a:t>
            </a:r>
          </a:p>
        </p:txBody>
      </p:sp>
      <p:pic>
        <p:nvPicPr>
          <p:cNvPr id="1026" name="Picture 2" descr="Los Santos de los Últimos Días pueden participar de rifas y jugar la  lotería?">
            <a:extLst>
              <a:ext uri="{FF2B5EF4-FFF2-40B4-BE49-F238E27FC236}">
                <a16:creationId xmlns:a16="http://schemas.microsoft.com/office/drawing/2014/main" id="{8E2D161D-15EA-8D75-E5B9-6B80044D1D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026" y="2986551"/>
            <a:ext cx="3749236" cy="2143554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Marcador de número de diapositiva 3">
            <a:extLst>
              <a:ext uri="{FF2B5EF4-FFF2-40B4-BE49-F238E27FC236}">
                <a16:creationId xmlns:a16="http://schemas.microsoft.com/office/drawing/2014/main" id="{EBFFC143-B128-5FE6-06EA-1A78A224A9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sz="2000" b="1" smtClean="0">
                <a:latin typeface="Century Gothic" panose="020B0502020202020204" pitchFamily="34" charset="0"/>
              </a:rPr>
              <a:pPr/>
              <a:t>23</a:t>
            </a:fld>
            <a:endParaRPr lang="en-US" sz="2000" b="1" dirty="0">
              <a:latin typeface="Century Gothic" panose="020B0502020202020204" pitchFamily="34" charset="0"/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3252EEA4-B35C-381C-C711-08A42E74CD57}"/>
              </a:ext>
            </a:extLst>
          </p:cNvPr>
          <p:cNvSpPr/>
          <p:nvPr/>
        </p:nvSpPr>
        <p:spPr>
          <a:xfrm>
            <a:off x="8399257" y="118110"/>
            <a:ext cx="315077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CO" sz="1100" b="1" dirty="0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  <a:sym typeface="Gill Sans Light"/>
              </a:rPr>
              <a:t>Curso</a:t>
            </a:r>
            <a:r>
              <a:rPr lang="es-CO" sz="1100" dirty="0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  <a:sym typeface="Gill Sans Light"/>
              </a:rPr>
              <a:t> Análisis de Decisiones de Inversión</a:t>
            </a:r>
            <a:endParaRPr lang="es-CO" sz="1100" dirty="0">
              <a:solidFill>
                <a:schemeClr val="accent2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3353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10">
            <a:extLst>
              <a:ext uri="{FF2B5EF4-FFF2-40B4-BE49-F238E27FC236}">
                <a16:creationId xmlns:a16="http://schemas.microsoft.com/office/drawing/2014/main" id="{062D24FF-79AD-4C76-8E38-D8EB4EC525C5}"/>
              </a:ext>
            </a:extLst>
          </p:cNvPr>
          <p:cNvSpPr/>
          <p:nvPr/>
        </p:nvSpPr>
        <p:spPr>
          <a:xfrm>
            <a:off x="5011265" y="2782208"/>
            <a:ext cx="6326413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Clr>
                <a:srgbClr val="2C7C9F"/>
              </a:buClr>
            </a:pPr>
            <a:r>
              <a:rPr lang="es-ES_tradnl" dirty="0">
                <a:solidFill>
                  <a:schemeClr val="accent1"/>
                </a:solidFill>
                <a:latin typeface="Century Gothic" panose="020B0502020202020204" pitchFamily="34" charset="0"/>
              </a:rPr>
              <a:t>Usted va a pedir una tarjeta de crédito a un banco.</a:t>
            </a:r>
          </a:p>
          <a:p>
            <a:pPr algn="ctr">
              <a:buClr>
                <a:srgbClr val="2C7C9F"/>
              </a:buClr>
            </a:pPr>
            <a:endParaRPr lang="es-ES_tradnl" dirty="0">
              <a:solidFill>
                <a:schemeClr val="accent1"/>
              </a:solidFill>
              <a:latin typeface="Century Gothic" panose="020B0502020202020204" pitchFamily="34" charset="0"/>
            </a:endParaRPr>
          </a:p>
          <a:p>
            <a:pPr algn="ctr">
              <a:buClr>
                <a:srgbClr val="2C7C9F"/>
              </a:buClr>
            </a:pPr>
            <a:r>
              <a:rPr lang="es-ES_tradnl" dirty="0">
                <a:solidFill>
                  <a:schemeClr val="accent1"/>
                </a:solidFill>
                <a:latin typeface="Century Gothic" panose="020B0502020202020204" pitchFamily="34" charset="0"/>
              </a:rPr>
              <a:t>El banco le presta a la siguiente tasa:</a:t>
            </a:r>
          </a:p>
          <a:p>
            <a:pPr algn="ctr">
              <a:buClr>
                <a:srgbClr val="2C7C9F"/>
              </a:buClr>
            </a:pPr>
            <a:endParaRPr lang="es-ES_tradnl" dirty="0">
              <a:solidFill>
                <a:schemeClr val="accent1"/>
              </a:solidFill>
              <a:latin typeface="Century Gothic" panose="020B0502020202020204" pitchFamily="34" charset="0"/>
            </a:endParaRPr>
          </a:p>
          <a:p>
            <a:pPr algn="ctr">
              <a:buClr>
                <a:srgbClr val="2C7C9F"/>
              </a:buClr>
            </a:pPr>
            <a:r>
              <a:rPr lang="es-ES_tradnl" b="1" dirty="0">
                <a:solidFill>
                  <a:schemeClr val="accent3">
                    <a:lumMod val="50000"/>
                  </a:schemeClr>
                </a:solidFill>
                <a:latin typeface="Century Gothic" panose="020B0502020202020204" pitchFamily="34" charset="0"/>
              </a:rPr>
              <a:t>5% NA/SV = 5% Nominal Anual Semestre Vencido</a:t>
            </a:r>
          </a:p>
          <a:p>
            <a:pPr algn="ctr">
              <a:buClr>
                <a:srgbClr val="2C7C9F"/>
              </a:buClr>
            </a:pPr>
            <a:endParaRPr lang="es-ES_tradnl" dirty="0">
              <a:solidFill>
                <a:schemeClr val="accent1"/>
              </a:solidFill>
              <a:latin typeface="Century Gothic" panose="020B0502020202020204" pitchFamily="34" charset="0"/>
            </a:endParaRPr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2B73B1CB-1D03-47D0-9845-773494C5322D}"/>
              </a:ext>
            </a:extLst>
          </p:cNvPr>
          <p:cNvSpPr/>
          <p:nvPr/>
        </p:nvSpPr>
        <p:spPr>
          <a:xfrm>
            <a:off x="7090580" y="4656586"/>
            <a:ext cx="237398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Clr>
                <a:srgbClr val="2C7C9F"/>
              </a:buClr>
            </a:pPr>
            <a:r>
              <a:rPr lang="es-ES_tradnl" sz="2400" b="1" dirty="0">
                <a:solidFill>
                  <a:srgbClr val="AB8706"/>
                </a:solidFill>
                <a:latin typeface="Century Gothic" panose="020B0502020202020204" pitchFamily="34" charset="0"/>
              </a:rPr>
              <a:t>¿Qué es eso?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3ED91CD0-A67F-FE01-7F8F-70FD4112A55C}"/>
              </a:ext>
            </a:extLst>
          </p:cNvPr>
          <p:cNvSpPr/>
          <p:nvPr/>
        </p:nvSpPr>
        <p:spPr>
          <a:xfrm>
            <a:off x="1415434" y="118110"/>
            <a:ext cx="278153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CO" sz="1100" b="1" dirty="0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  <a:sym typeface="Gill Sans Light"/>
              </a:rPr>
              <a:t>Departamento de Ingeniería Industrial</a:t>
            </a:r>
            <a:endParaRPr lang="es-CO" sz="1100" b="1" dirty="0">
              <a:solidFill>
                <a:schemeClr val="accent2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  <p:pic>
        <p:nvPicPr>
          <p:cNvPr id="5" name="Picture 2" descr="Clientes y aliados | Centro de Evaluación | Uniandes">
            <a:extLst>
              <a:ext uri="{FF2B5EF4-FFF2-40B4-BE49-F238E27FC236}">
                <a16:creationId xmlns:a16="http://schemas.microsoft.com/office/drawing/2014/main" id="{08B0D6E0-2453-73FA-9424-84D59AC4CE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965" y="118110"/>
            <a:ext cx="806123" cy="310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E79A0360-6EC8-19E4-27E9-EEEDB0B39DA1}"/>
              </a:ext>
            </a:extLst>
          </p:cNvPr>
          <p:cNvSpPr/>
          <p:nvPr/>
        </p:nvSpPr>
        <p:spPr>
          <a:xfrm>
            <a:off x="450986" y="1214545"/>
            <a:ext cx="1129002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buClr>
                <a:srgbClr val="2C7C9F"/>
              </a:buClr>
            </a:pPr>
            <a:r>
              <a:rPr lang="es-ES_tradnl" sz="3200" dirty="0">
                <a:solidFill>
                  <a:schemeClr val="bg1"/>
                </a:solidFill>
                <a:latin typeface="Century Gothic" panose="020B0502020202020204" pitchFamily="34" charset="0"/>
              </a:rPr>
              <a:t>¿QUÉ ES </a:t>
            </a:r>
            <a:r>
              <a:rPr lang="es-ES_tradnl" sz="3200" b="1" dirty="0">
                <a:solidFill>
                  <a:schemeClr val="accent5"/>
                </a:solidFill>
                <a:latin typeface="Century Gothic" panose="020B0502020202020204" pitchFamily="34" charset="0"/>
              </a:rPr>
              <a:t>ANADEC</a:t>
            </a:r>
            <a:r>
              <a:rPr lang="es-ES_tradnl" sz="3200" dirty="0">
                <a:solidFill>
                  <a:schemeClr val="bg1"/>
                </a:solidFill>
                <a:latin typeface="Century Gothic" panose="020B0502020202020204" pitchFamily="34" charset="0"/>
              </a:rPr>
              <a:t>?</a:t>
            </a:r>
          </a:p>
        </p:txBody>
      </p:sp>
      <p:pic>
        <p:nvPicPr>
          <p:cNvPr id="2050" name="Picture 2" descr="Lo bueno, lo malo y lo feo de las tarjetas de crédito">
            <a:extLst>
              <a:ext uri="{FF2B5EF4-FFF2-40B4-BE49-F238E27FC236}">
                <a16:creationId xmlns:a16="http://schemas.microsoft.com/office/drawing/2014/main" id="{B528463F-D59D-6211-B076-F3E4F5AE5D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5434" y="2907278"/>
            <a:ext cx="3239693" cy="237171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Marcador de número de diapositiva 3">
            <a:extLst>
              <a:ext uri="{FF2B5EF4-FFF2-40B4-BE49-F238E27FC236}">
                <a16:creationId xmlns:a16="http://schemas.microsoft.com/office/drawing/2014/main" id="{2C017E60-81B0-C339-1ADB-E89117F56B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sz="2000" b="1" smtClean="0">
                <a:latin typeface="Century Gothic" panose="020B0502020202020204" pitchFamily="34" charset="0"/>
              </a:rPr>
              <a:pPr/>
              <a:t>24</a:t>
            </a:fld>
            <a:endParaRPr lang="en-US" sz="2000" b="1" dirty="0">
              <a:latin typeface="Century Gothic" panose="020B0502020202020204" pitchFamily="34" charset="0"/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0B845260-0D1A-5F66-FC23-5A740D2634AB}"/>
              </a:ext>
            </a:extLst>
          </p:cNvPr>
          <p:cNvSpPr/>
          <p:nvPr/>
        </p:nvSpPr>
        <p:spPr>
          <a:xfrm>
            <a:off x="8399257" y="118110"/>
            <a:ext cx="315077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CO" sz="1100" b="1" dirty="0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  <a:sym typeface="Gill Sans Light"/>
              </a:rPr>
              <a:t>Curso</a:t>
            </a:r>
            <a:r>
              <a:rPr lang="es-CO" sz="1100" dirty="0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  <a:sym typeface="Gill Sans Light"/>
              </a:rPr>
              <a:t> Análisis de Decisiones de Inversión</a:t>
            </a:r>
            <a:endParaRPr lang="es-CO" sz="1100" dirty="0">
              <a:solidFill>
                <a:schemeClr val="accent2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556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10">
            <a:extLst>
              <a:ext uri="{FF2B5EF4-FFF2-40B4-BE49-F238E27FC236}">
                <a16:creationId xmlns:a16="http://schemas.microsoft.com/office/drawing/2014/main" id="{062D24FF-79AD-4C76-8E38-D8EB4EC525C5}"/>
              </a:ext>
            </a:extLst>
          </p:cNvPr>
          <p:cNvSpPr/>
          <p:nvPr/>
        </p:nvSpPr>
        <p:spPr>
          <a:xfrm>
            <a:off x="641964" y="2358197"/>
            <a:ext cx="1129002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Clr>
                <a:srgbClr val="2C7C9F"/>
              </a:buClr>
            </a:pPr>
            <a:r>
              <a:rPr lang="es-ES_tradnl" dirty="0">
                <a:solidFill>
                  <a:schemeClr val="accent1"/>
                </a:solidFill>
                <a:latin typeface="Century Gothic" panose="020B0502020202020204" pitchFamily="34" charset="0"/>
              </a:rPr>
              <a:t>Usted tiene COP $100.000.000</a:t>
            </a:r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2B73B1CB-1D03-47D0-9845-773494C5322D}"/>
              </a:ext>
            </a:extLst>
          </p:cNvPr>
          <p:cNvSpPr/>
          <p:nvPr/>
        </p:nvSpPr>
        <p:spPr>
          <a:xfrm>
            <a:off x="641965" y="2913273"/>
            <a:ext cx="1129002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Clr>
                <a:srgbClr val="2C7C9F"/>
              </a:buClr>
            </a:pPr>
            <a:r>
              <a:rPr lang="es-ES_tradnl" sz="2400" b="1" dirty="0">
                <a:solidFill>
                  <a:schemeClr val="accent3">
                    <a:lumMod val="75000"/>
                  </a:schemeClr>
                </a:solidFill>
                <a:latin typeface="Century Gothic" panose="020B0502020202020204" pitchFamily="34" charset="0"/>
              </a:rPr>
              <a:t>¿Qué hace con ellos?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A99D1741-FF41-4CE6-8BCD-4E8A5FC1FD6C}"/>
              </a:ext>
            </a:extLst>
          </p:cNvPr>
          <p:cNvSpPr txBox="1"/>
          <p:nvPr/>
        </p:nvSpPr>
        <p:spPr>
          <a:xfrm>
            <a:off x="1616018" y="5252262"/>
            <a:ext cx="1405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dirty="0">
                <a:latin typeface="Century Gothic" panose="020B0502020202020204" pitchFamily="34" charset="0"/>
              </a:rPr>
              <a:t>Colchón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8FB6F428-CF36-4620-91B1-C941C8C54F15}"/>
              </a:ext>
            </a:extLst>
          </p:cNvPr>
          <p:cNvSpPr txBox="1"/>
          <p:nvPr/>
        </p:nvSpPr>
        <p:spPr>
          <a:xfrm>
            <a:off x="4088913" y="5252262"/>
            <a:ext cx="1405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dirty="0">
                <a:latin typeface="Century Gothic" panose="020B0502020202020204" pitchFamily="34" charset="0"/>
              </a:rPr>
              <a:t>CDT</a:t>
            </a: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CF6ABD7F-C535-4D0F-A83A-54FD454F15A6}"/>
              </a:ext>
            </a:extLst>
          </p:cNvPr>
          <p:cNvSpPr txBox="1"/>
          <p:nvPr/>
        </p:nvSpPr>
        <p:spPr>
          <a:xfrm>
            <a:off x="6591512" y="5253747"/>
            <a:ext cx="1405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dirty="0">
                <a:latin typeface="Century Gothic" panose="020B0502020202020204" pitchFamily="34" charset="0"/>
              </a:rPr>
              <a:t>Acciones</a:t>
            </a: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13694040-238D-483C-B2C9-AA51CAA6BCE3}"/>
              </a:ext>
            </a:extLst>
          </p:cNvPr>
          <p:cNvSpPr txBox="1"/>
          <p:nvPr/>
        </p:nvSpPr>
        <p:spPr>
          <a:xfrm>
            <a:off x="9087421" y="5256717"/>
            <a:ext cx="1405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dirty="0">
                <a:latin typeface="Century Gothic" panose="020B0502020202020204" pitchFamily="34" charset="0"/>
              </a:rPr>
              <a:t>Finca Raíz</a:t>
            </a:r>
          </a:p>
        </p:txBody>
      </p:sp>
      <p:pic>
        <p:nvPicPr>
          <p:cNvPr id="1026" name="Picture 2" descr="Resultado de imagen para accion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5184" y="3625596"/>
            <a:ext cx="1734756" cy="1734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2E12A2BE-8801-0295-CD6A-2BD53E30072D}"/>
              </a:ext>
            </a:extLst>
          </p:cNvPr>
          <p:cNvSpPr/>
          <p:nvPr/>
        </p:nvSpPr>
        <p:spPr>
          <a:xfrm>
            <a:off x="1415434" y="118110"/>
            <a:ext cx="278153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CO" sz="1100" b="1" dirty="0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  <a:sym typeface="Gill Sans Light"/>
              </a:rPr>
              <a:t>Departamento de Ingeniería Industrial</a:t>
            </a:r>
            <a:endParaRPr lang="es-CO" sz="1100" b="1" dirty="0">
              <a:solidFill>
                <a:schemeClr val="accent2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  <p:pic>
        <p:nvPicPr>
          <p:cNvPr id="5" name="Picture 2" descr="Clientes y aliados | Centro de Evaluación | Uniandes">
            <a:extLst>
              <a:ext uri="{FF2B5EF4-FFF2-40B4-BE49-F238E27FC236}">
                <a16:creationId xmlns:a16="http://schemas.microsoft.com/office/drawing/2014/main" id="{83CFB80A-64C8-48FE-C56A-6B1C60F564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965" y="118110"/>
            <a:ext cx="806123" cy="310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01E46B5F-9C85-035F-11BF-868034C1272E}"/>
              </a:ext>
            </a:extLst>
          </p:cNvPr>
          <p:cNvSpPr/>
          <p:nvPr/>
        </p:nvSpPr>
        <p:spPr>
          <a:xfrm>
            <a:off x="450986" y="1214545"/>
            <a:ext cx="1129002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buClr>
                <a:srgbClr val="2C7C9F"/>
              </a:buClr>
            </a:pPr>
            <a:r>
              <a:rPr lang="es-ES_tradnl" sz="3200" dirty="0">
                <a:solidFill>
                  <a:schemeClr val="bg1"/>
                </a:solidFill>
                <a:latin typeface="Century Gothic" panose="020B0502020202020204" pitchFamily="34" charset="0"/>
              </a:rPr>
              <a:t>¿QUÉ ES </a:t>
            </a:r>
            <a:r>
              <a:rPr lang="es-ES_tradnl" sz="3200" b="1" dirty="0">
                <a:solidFill>
                  <a:schemeClr val="accent5"/>
                </a:solidFill>
                <a:latin typeface="Century Gothic" panose="020B0502020202020204" pitchFamily="34" charset="0"/>
              </a:rPr>
              <a:t>ANADEC</a:t>
            </a:r>
            <a:r>
              <a:rPr lang="es-ES_tradnl" sz="3200" dirty="0">
                <a:solidFill>
                  <a:schemeClr val="bg1"/>
                </a:solidFill>
                <a:latin typeface="Century Gothic" panose="020B0502020202020204" pitchFamily="34" charset="0"/>
              </a:rPr>
              <a:t>?</a:t>
            </a:r>
          </a:p>
        </p:txBody>
      </p:sp>
      <p:pic>
        <p:nvPicPr>
          <p:cNvPr id="3074" name="Picture 2" descr="Dinero debajo del colchón fotos de stock, imágenes de Dinero debajo del  colchón sin royalties | Depositphotos">
            <a:extLst>
              <a:ext uri="{FF2B5EF4-FFF2-40B4-BE49-F238E27FC236}">
                <a16:creationId xmlns:a16="http://schemas.microsoft.com/office/drawing/2014/main" id="{9B518C6C-EE87-6FAC-558B-0D25ED93C2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6018" y="3802984"/>
            <a:ext cx="1405720" cy="1429199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Llegaron las acciones al mercado de valores | Blog Popular">
            <a:extLst>
              <a:ext uri="{FF2B5EF4-FFF2-40B4-BE49-F238E27FC236}">
                <a16:creationId xmlns:a16="http://schemas.microsoft.com/office/drawing/2014/main" id="{8AA21FAB-260A-D537-7F11-E77F167D1B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062" y="3802984"/>
            <a:ext cx="1494396" cy="1387359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Cómo invertir en bienes raíces sin fracasar en el intento | Architectural  Digest">
            <a:extLst>
              <a:ext uri="{FF2B5EF4-FFF2-40B4-BE49-F238E27FC236}">
                <a16:creationId xmlns:a16="http://schemas.microsoft.com/office/drawing/2014/main" id="{A8C2D117-412E-96E6-E063-161EE385AC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9904" y="3745431"/>
            <a:ext cx="1563237" cy="1444913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Marcador de número de diapositiva 3">
            <a:extLst>
              <a:ext uri="{FF2B5EF4-FFF2-40B4-BE49-F238E27FC236}">
                <a16:creationId xmlns:a16="http://schemas.microsoft.com/office/drawing/2014/main" id="{417F09A7-A693-4C7C-CE48-CBDEE8079E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sz="2000" b="1" smtClean="0">
                <a:latin typeface="Century Gothic" panose="020B0502020202020204" pitchFamily="34" charset="0"/>
              </a:rPr>
              <a:pPr/>
              <a:t>25</a:t>
            </a:fld>
            <a:endParaRPr lang="en-US" sz="2000" b="1" dirty="0">
              <a:latin typeface="Century Gothic" panose="020B0502020202020204" pitchFamily="34" charset="0"/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7596276A-D82A-5714-035D-A15C281A62DC}"/>
              </a:ext>
            </a:extLst>
          </p:cNvPr>
          <p:cNvSpPr/>
          <p:nvPr/>
        </p:nvSpPr>
        <p:spPr>
          <a:xfrm>
            <a:off x="8399257" y="118110"/>
            <a:ext cx="315077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CO" sz="1100" b="1" dirty="0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  <a:sym typeface="Gill Sans Light"/>
              </a:rPr>
              <a:t>Curso</a:t>
            </a:r>
            <a:r>
              <a:rPr lang="es-CO" sz="1100" dirty="0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  <a:sym typeface="Gill Sans Light"/>
              </a:rPr>
              <a:t> Análisis de Decisiones de Inversión</a:t>
            </a:r>
            <a:endParaRPr lang="es-CO" sz="1100" dirty="0">
              <a:solidFill>
                <a:schemeClr val="accent2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4524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3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7" grpId="0"/>
      <p:bldP spid="18" grpId="0"/>
      <p:bldP spid="21" grpId="0"/>
      <p:bldP spid="23" grpId="0"/>
      <p:bldP spid="2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10">
            <a:extLst>
              <a:ext uri="{FF2B5EF4-FFF2-40B4-BE49-F238E27FC236}">
                <a16:creationId xmlns:a16="http://schemas.microsoft.com/office/drawing/2014/main" id="{062D24FF-79AD-4C76-8E38-D8EB4EC525C5}"/>
              </a:ext>
            </a:extLst>
          </p:cNvPr>
          <p:cNvSpPr/>
          <p:nvPr/>
        </p:nvSpPr>
        <p:spPr>
          <a:xfrm>
            <a:off x="5450148" y="2924273"/>
            <a:ext cx="6287225" cy="1261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Clr>
                <a:srgbClr val="2C7C9F"/>
              </a:buClr>
            </a:pPr>
            <a:r>
              <a:rPr lang="es-ES_tradnl" dirty="0">
                <a:solidFill>
                  <a:schemeClr val="accent1"/>
                </a:solidFill>
                <a:latin typeface="Century Gothic" panose="020B0502020202020204" pitchFamily="34" charset="0"/>
              </a:rPr>
              <a:t>Un amigo, llamado David Murcia, le ofrece una inversión interesante con rentabilidades del 100% en un mes. </a:t>
            </a:r>
            <a:endParaRPr lang="es-ES_tradnl" u="sng" dirty="0">
              <a:solidFill>
                <a:schemeClr val="accent2">
                  <a:lumMod val="75000"/>
                </a:schemeClr>
              </a:solidFill>
              <a:latin typeface="Century Gothic" panose="020B0502020202020204" pitchFamily="34" charset="0"/>
            </a:endParaRPr>
          </a:p>
          <a:p>
            <a:pPr algn="ctr">
              <a:buClr>
                <a:srgbClr val="2C7C9F"/>
              </a:buClr>
            </a:pPr>
            <a:endParaRPr lang="es-ES_tradnl" sz="2200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2B73B1CB-1D03-47D0-9845-773494C5322D}"/>
              </a:ext>
            </a:extLst>
          </p:cNvPr>
          <p:cNvSpPr/>
          <p:nvPr/>
        </p:nvSpPr>
        <p:spPr>
          <a:xfrm>
            <a:off x="5314514" y="4102949"/>
            <a:ext cx="629629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Clr>
                <a:srgbClr val="2C7C9F"/>
              </a:buClr>
            </a:pPr>
            <a:r>
              <a:rPr lang="es-ES_tradnl" sz="2400" b="1" dirty="0">
                <a:solidFill>
                  <a:schemeClr val="accent3">
                    <a:lumMod val="75000"/>
                  </a:schemeClr>
                </a:solidFill>
                <a:latin typeface="Century Gothic" panose="020B0502020202020204" pitchFamily="34" charset="0"/>
              </a:rPr>
              <a:t>¿Tiene esto sentido?</a:t>
            </a:r>
          </a:p>
        </p:txBody>
      </p:sp>
      <p:pic>
        <p:nvPicPr>
          <p:cNvPr id="2050" name="Picture 2" descr="Resultado de imagen para millonario 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026" y="2827859"/>
            <a:ext cx="4139657" cy="230215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89B48DDB-EA5E-BFF4-67F3-9157BCD657A5}"/>
              </a:ext>
            </a:extLst>
          </p:cNvPr>
          <p:cNvSpPr/>
          <p:nvPr/>
        </p:nvSpPr>
        <p:spPr>
          <a:xfrm>
            <a:off x="1415434" y="118110"/>
            <a:ext cx="278153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CO" sz="1100" b="1" dirty="0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  <a:sym typeface="Gill Sans Light"/>
              </a:rPr>
              <a:t>Departamento de Ingeniería Industrial</a:t>
            </a:r>
            <a:endParaRPr lang="es-CO" sz="1100" b="1" dirty="0">
              <a:solidFill>
                <a:schemeClr val="accent2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  <p:pic>
        <p:nvPicPr>
          <p:cNvPr id="4" name="Picture 2" descr="Clientes y aliados | Centro de Evaluación | Uniandes">
            <a:extLst>
              <a:ext uri="{FF2B5EF4-FFF2-40B4-BE49-F238E27FC236}">
                <a16:creationId xmlns:a16="http://schemas.microsoft.com/office/drawing/2014/main" id="{FBC7EDAA-FFAC-557C-2BB3-12043554B5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965" y="118110"/>
            <a:ext cx="806123" cy="310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9107B1E6-84CC-754D-934A-A0BF1BFB1EAA}"/>
              </a:ext>
            </a:extLst>
          </p:cNvPr>
          <p:cNvSpPr/>
          <p:nvPr/>
        </p:nvSpPr>
        <p:spPr>
          <a:xfrm>
            <a:off x="450986" y="1214545"/>
            <a:ext cx="1129002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buClr>
                <a:srgbClr val="2C7C9F"/>
              </a:buClr>
            </a:pPr>
            <a:r>
              <a:rPr lang="es-ES_tradnl" sz="3200" dirty="0">
                <a:solidFill>
                  <a:schemeClr val="bg1"/>
                </a:solidFill>
                <a:latin typeface="Century Gothic" panose="020B0502020202020204" pitchFamily="34" charset="0"/>
              </a:rPr>
              <a:t>¿QUÉ ES </a:t>
            </a:r>
            <a:r>
              <a:rPr lang="es-ES_tradnl" sz="3200" b="1" dirty="0">
                <a:solidFill>
                  <a:schemeClr val="accent5"/>
                </a:solidFill>
                <a:latin typeface="Century Gothic" panose="020B0502020202020204" pitchFamily="34" charset="0"/>
              </a:rPr>
              <a:t>ANADEC</a:t>
            </a:r>
            <a:r>
              <a:rPr lang="es-ES_tradnl" sz="3200" dirty="0">
                <a:solidFill>
                  <a:schemeClr val="bg1"/>
                </a:solidFill>
                <a:latin typeface="Century Gothic" panose="020B0502020202020204" pitchFamily="34" charset="0"/>
              </a:rPr>
              <a:t>?</a:t>
            </a:r>
          </a:p>
        </p:txBody>
      </p:sp>
      <p:sp>
        <p:nvSpPr>
          <p:cNvPr id="7" name="Marcador de número de diapositiva 3">
            <a:extLst>
              <a:ext uri="{FF2B5EF4-FFF2-40B4-BE49-F238E27FC236}">
                <a16:creationId xmlns:a16="http://schemas.microsoft.com/office/drawing/2014/main" id="{7040E335-A97F-2ED0-A560-1E7402475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sz="2000" b="1" smtClean="0">
                <a:latin typeface="Century Gothic" panose="020B0502020202020204" pitchFamily="34" charset="0"/>
              </a:rPr>
              <a:pPr/>
              <a:t>26</a:t>
            </a:fld>
            <a:endParaRPr lang="en-US" sz="2000" b="1" dirty="0">
              <a:latin typeface="Century Gothic" panose="020B0502020202020204" pitchFamily="34" charset="0"/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2492E2B4-AE57-AA43-D94D-F2252D2B888D}"/>
              </a:ext>
            </a:extLst>
          </p:cNvPr>
          <p:cNvSpPr/>
          <p:nvPr/>
        </p:nvSpPr>
        <p:spPr>
          <a:xfrm>
            <a:off x="8399257" y="118110"/>
            <a:ext cx="315077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CO" sz="1100" b="1" dirty="0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  <a:sym typeface="Gill Sans Light"/>
              </a:rPr>
              <a:t>Curso</a:t>
            </a:r>
            <a:r>
              <a:rPr lang="es-CO" sz="1100" dirty="0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  <a:sym typeface="Gill Sans Light"/>
              </a:rPr>
              <a:t> Análisis de Decisiones de Inversión</a:t>
            </a:r>
            <a:endParaRPr lang="es-CO" sz="1100" dirty="0">
              <a:solidFill>
                <a:schemeClr val="accent2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8103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10">
            <a:extLst>
              <a:ext uri="{FF2B5EF4-FFF2-40B4-BE49-F238E27FC236}">
                <a16:creationId xmlns:a16="http://schemas.microsoft.com/office/drawing/2014/main" id="{062D24FF-79AD-4C76-8E38-D8EB4EC525C5}"/>
              </a:ext>
            </a:extLst>
          </p:cNvPr>
          <p:cNvSpPr/>
          <p:nvPr/>
        </p:nvSpPr>
        <p:spPr>
          <a:xfrm>
            <a:off x="4963886" y="2354490"/>
            <a:ext cx="67926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Clr>
                <a:srgbClr val="2C7C9F"/>
              </a:buClr>
            </a:pPr>
            <a:r>
              <a:rPr lang="es-ES_tradnl" dirty="0">
                <a:solidFill>
                  <a:schemeClr val="accent1"/>
                </a:solidFill>
                <a:latin typeface="Century Gothic" panose="020B0502020202020204" pitchFamily="34" charset="0"/>
              </a:rPr>
              <a:t>Usted va a comprar un carro. </a:t>
            </a:r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2B73B1CB-1D03-47D0-9845-773494C5322D}"/>
              </a:ext>
            </a:extLst>
          </p:cNvPr>
          <p:cNvSpPr/>
          <p:nvPr/>
        </p:nvSpPr>
        <p:spPr>
          <a:xfrm>
            <a:off x="4963886" y="4065441"/>
            <a:ext cx="677218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Clr>
                <a:srgbClr val="2C7C9F"/>
              </a:buClr>
            </a:pPr>
            <a:r>
              <a:rPr lang="es-ES_tradnl" sz="2400" b="1" dirty="0">
                <a:solidFill>
                  <a:schemeClr val="accent3">
                    <a:lumMod val="75000"/>
                  </a:schemeClr>
                </a:solidFill>
                <a:latin typeface="Century Gothic" panose="020B0502020202020204" pitchFamily="34" charset="0"/>
              </a:rPr>
              <a:t>Si escoge cuotas, ¿es mejor una cuota a 5 años o 10 años?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B08FCE74-A850-602C-AD06-2B9153500B57}"/>
              </a:ext>
            </a:extLst>
          </p:cNvPr>
          <p:cNvSpPr/>
          <p:nvPr/>
        </p:nvSpPr>
        <p:spPr>
          <a:xfrm>
            <a:off x="1415434" y="118110"/>
            <a:ext cx="278153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CO" sz="1100" b="1" dirty="0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  <a:sym typeface="Gill Sans Light"/>
              </a:rPr>
              <a:t>Departamento de Ingeniería Industrial</a:t>
            </a:r>
            <a:endParaRPr lang="es-CO" sz="1100" b="1" dirty="0">
              <a:solidFill>
                <a:schemeClr val="accent2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  <p:pic>
        <p:nvPicPr>
          <p:cNvPr id="4" name="Picture 2" descr="Clientes y aliados | Centro de Evaluación | Uniandes">
            <a:extLst>
              <a:ext uri="{FF2B5EF4-FFF2-40B4-BE49-F238E27FC236}">
                <a16:creationId xmlns:a16="http://schemas.microsoft.com/office/drawing/2014/main" id="{54DBE4CF-70CC-9B8A-0CDB-DF45181CF1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965" y="118110"/>
            <a:ext cx="806123" cy="310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1D593C0A-B750-99E2-A3A5-80C2FC8FD844}"/>
              </a:ext>
            </a:extLst>
          </p:cNvPr>
          <p:cNvSpPr/>
          <p:nvPr/>
        </p:nvSpPr>
        <p:spPr>
          <a:xfrm>
            <a:off x="450986" y="1214545"/>
            <a:ext cx="1129002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buClr>
                <a:srgbClr val="2C7C9F"/>
              </a:buClr>
            </a:pPr>
            <a:r>
              <a:rPr lang="es-ES_tradnl" sz="3200" dirty="0">
                <a:solidFill>
                  <a:schemeClr val="bg1"/>
                </a:solidFill>
                <a:latin typeface="Century Gothic" panose="020B0502020202020204" pitchFamily="34" charset="0"/>
              </a:rPr>
              <a:t>¿QUÉ ES </a:t>
            </a:r>
            <a:r>
              <a:rPr lang="es-ES_tradnl" sz="3200" b="1" dirty="0">
                <a:solidFill>
                  <a:schemeClr val="accent5"/>
                </a:solidFill>
                <a:latin typeface="Century Gothic" panose="020B0502020202020204" pitchFamily="34" charset="0"/>
              </a:rPr>
              <a:t>ANADEC</a:t>
            </a:r>
            <a:r>
              <a:rPr lang="es-ES_tradnl" sz="3200" dirty="0">
                <a:solidFill>
                  <a:schemeClr val="bg1"/>
                </a:solidFill>
                <a:latin typeface="Century Gothic" panose="020B0502020202020204" pitchFamily="34" charset="0"/>
              </a:rPr>
              <a:t>?</a:t>
            </a:r>
          </a:p>
        </p:txBody>
      </p:sp>
      <p:pic>
        <p:nvPicPr>
          <p:cNvPr id="4098" name="Picture 2" descr="El Kia EV6 se coronó como el &quot;Carro del año&quot; 2022 en los premios What Car?">
            <a:extLst>
              <a:ext uri="{FF2B5EF4-FFF2-40B4-BE49-F238E27FC236}">
                <a16:creationId xmlns:a16="http://schemas.microsoft.com/office/drawing/2014/main" id="{97645430-79EF-AF56-0588-DFA9BD7105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5522" y="2994803"/>
            <a:ext cx="3363356" cy="2063878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A55C50D6-4CDC-F700-C1B6-6C81D3D648C8}"/>
              </a:ext>
            </a:extLst>
          </p:cNvPr>
          <p:cNvSpPr txBox="1"/>
          <p:nvPr/>
        </p:nvSpPr>
        <p:spPr>
          <a:xfrm>
            <a:off x="5303228" y="3071466"/>
            <a:ext cx="60935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rgbClr val="2C7C9F"/>
              </a:buClr>
            </a:pPr>
            <a:r>
              <a:rPr lang="es-ES_tradnl" dirty="0">
                <a:solidFill>
                  <a:schemeClr val="accent1"/>
                </a:solidFill>
                <a:latin typeface="Century Gothic" panose="020B0502020202020204" pitchFamily="34" charset="0"/>
              </a:rPr>
              <a:t>¿Cómo es más barato pagar HOY el carro? ¿De contado o a cuotas?</a:t>
            </a:r>
          </a:p>
        </p:txBody>
      </p:sp>
      <p:sp>
        <p:nvSpPr>
          <p:cNvPr id="7" name="Marcador de número de diapositiva 3">
            <a:extLst>
              <a:ext uri="{FF2B5EF4-FFF2-40B4-BE49-F238E27FC236}">
                <a16:creationId xmlns:a16="http://schemas.microsoft.com/office/drawing/2014/main" id="{21439675-ACAE-C2C7-1BA1-989DE89D5B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sz="2000" b="1" smtClean="0">
                <a:latin typeface="Century Gothic" panose="020B0502020202020204" pitchFamily="34" charset="0"/>
              </a:rPr>
              <a:pPr/>
              <a:t>27</a:t>
            </a:fld>
            <a:endParaRPr lang="en-US" sz="2000" b="1" dirty="0">
              <a:latin typeface="Century Gothic" panose="020B0502020202020204" pitchFamily="34" charset="0"/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0544CC09-0521-6C8F-ECD9-684682A74388}"/>
              </a:ext>
            </a:extLst>
          </p:cNvPr>
          <p:cNvSpPr/>
          <p:nvPr/>
        </p:nvSpPr>
        <p:spPr>
          <a:xfrm>
            <a:off x="8399257" y="118110"/>
            <a:ext cx="315077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CO" sz="1100" b="1" dirty="0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  <a:sym typeface="Gill Sans Light"/>
              </a:rPr>
              <a:t>Curso</a:t>
            </a:r>
            <a:r>
              <a:rPr lang="es-CO" sz="1100" dirty="0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  <a:sym typeface="Gill Sans Light"/>
              </a:rPr>
              <a:t> Análisis de Decisiones de Inversión</a:t>
            </a:r>
            <a:endParaRPr lang="es-CO" sz="1100" dirty="0">
              <a:solidFill>
                <a:schemeClr val="accent2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0453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7" grpId="0"/>
      <p:bldP spid="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10">
            <a:extLst>
              <a:ext uri="{FF2B5EF4-FFF2-40B4-BE49-F238E27FC236}">
                <a16:creationId xmlns:a16="http://schemas.microsoft.com/office/drawing/2014/main" id="{062D24FF-79AD-4C76-8E38-D8EB4EC525C5}"/>
              </a:ext>
            </a:extLst>
          </p:cNvPr>
          <p:cNvSpPr/>
          <p:nvPr/>
        </p:nvSpPr>
        <p:spPr>
          <a:xfrm>
            <a:off x="3272717" y="2551837"/>
            <a:ext cx="8338093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Clr>
                <a:srgbClr val="2C7C9F"/>
              </a:buClr>
            </a:pPr>
            <a:r>
              <a:rPr lang="es-ES_tradnl" dirty="0">
                <a:solidFill>
                  <a:schemeClr val="accent1"/>
                </a:solidFill>
                <a:latin typeface="Century Gothic" panose="020B0502020202020204" pitchFamily="34" charset="0"/>
              </a:rPr>
              <a:t>Suponga que en un juego de dos personas se lanza un dado.</a:t>
            </a:r>
          </a:p>
          <a:p>
            <a:pPr algn="ctr">
              <a:buClr>
                <a:srgbClr val="2C7C9F"/>
              </a:buClr>
            </a:pPr>
            <a:endParaRPr lang="es-ES_tradnl" u="sng" dirty="0">
              <a:solidFill>
                <a:schemeClr val="accent1"/>
              </a:solidFill>
              <a:latin typeface="Century Gothic" panose="020B0502020202020204" pitchFamily="34" charset="0"/>
            </a:endParaRPr>
          </a:p>
          <a:p>
            <a:pPr algn="ctr">
              <a:buClr>
                <a:srgbClr val="2C7C9F"/>
              </a:buClr>
            </a:pPr>
            <a:r>
              <a:rPr lang="es-ES_tradnl" u="sng" dirty="0">
                <a:solidFill>
                  <a:srgbClr val="C00000"/>
                </a:solidFill>
                <a:latin typeface="Century Gothic" panose="020B0502020202020204" pitchFamily="34" charset="0"/>
              </a:rPr>
              <a:t>Si cae impar, usted pierde el monto invertido.</a:t>
            </a:r>
          </a:p>
          <a:p>
            <a:pPr algn="ctr">
              <a:buClr>
                <a:srgbClr val="2C7C9F"/>
              </a:buClr>
            </a:pPr>
            <a:endParaRPr lang="es-ES_tradnl" u="sng" dirty="0">
              <a:solidFill>
                <a:srgbClr val="C00000"/>
              </a:solidFill>
              <a:latin typeface="Century Gothic" panose="020B0502020202020204" pitchFamily="34" charset="0"/>
            </a:endParaRPr>
          </a:p>
          <a:p>
            <a:pPr algn="ctr">
              <a:buClr>
                <a:srgbClr val="2C7C9F"/>
              </a:buClr>
            </a:pPr>
            <a:r>
              <a:rPr lang="es-ES_tradnl" u="sng" dirty="0">
                <a:solidFill>
                  <a:srgbClr val="C00000"/>
                </a:solidFill>
                <a:latin typeface="Century Gothic" panose="020B0502020202020204" pitchFamily="34" charset="0"/>
              </a:rPr>
              <a:t>Si cae par, usted gana lo que invirtió su oponente.</a:t>
            </a:r>
          </a:p>
          <a:p>
            <a:pPr algn="ctr">
              <a:buClr>
                <a:srgbClr val="2C7C9F"/>
              </a:buClr>
            </a:pPr>
            <a:endParaRPr lang="es-ES_tradnl" dirty="0">
              <a:solidFill>
                <a:schemeClr val="accent1"/>
              </a:solidFill>
              <a:latin typeface="Century Gothic" panose="020B0502020202020204" pitchFamily="34" charset="0"/>
            </a:endParaRPr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2B73B1CB-1D03-47D0-9845-773494C5322D}"/>
              </a:ext>
            </a:extLst>
          </p:cNvPr>
          <p:cNvSpPr/>
          <p:nvPr/>
        </p:nvSpPr>
        <p:spPr>
          <a:xfrm>
            <a:off x="3409406" y="4407875"/>
            <a:ext cx="8201404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Clr>
                <a:srgbClr val="2C7C9F"/>
              </a:buClr>
            </a:pPr>
            <a:r>
              <a:rPr lang="es-ES_tradnl" sz="2000" b="1" dirty="0">
                <a:solidFill>
                  <a:srgbClr val="366658"/>
                </a:solidFill>
                <a:latin typeface="Century Gothic" panose="020B0502020202020204" pitchFamily="34" charset="0"/>
              </a:rPr>
              <a:t>Le proponen jugar con un monto de inversión de</a:t>
            </a:r>
          </a:p>
          <a:p>
            <a:pPr algn="ctr">
              <a:buClr>
                <a:srgbClr val="2C7C9F"/>
              </a:buClr>
            </a:pPr>
            <a:r>
              <a:rPr lang="es-ES_tradnl" sz="2000" b="1" dirty="0">
                <a:solidFill>
                  <a:srgbClr val="366658"/>
                </a:solidFill>
                <a:latin typeface="Century Gothic" panose="020B0502020202020204" pitchFamily="34" charset="0"/>
              </a:rPr>
              <a:t>COP $100.000</a:t>
            </a:r>
          </a:p>
          <a:p>
            <a:pPr algn="ctr">
              <a:buClr>
                <a:srgbClr val="2C7C9F"/>
              </a:buClr>
            </a:pPr>
            <a:endParaRPr lang="es-ES_tradnl" sz="2400" b="1" dirty="0">
              <a:solidFill>
                <a:schemeClr val="accent3">
                  <a:lumMod val="75000"/>
                </a:schemeClr>
              </a:solidFill>
              <a:latin typeface="Century Gothic" panose="020B0502020202020204" pitchFamily="34" charset="0"/>
            </a:endParaRPr>
          </a:p>
          <a:p>
            <a:pPr algn="ctr">
              <a:buClr>
                <a:srgbClr val="2C7C9F"/>
              </a:buClr>
            </a:pPr>
            <a:r>
              <a:rPr lang="es-ES_tradnl" sz="2400" b="1" dirty="0">
                <a:solidFill>
                  <a:schemeClr val="accent5">
                    <a:lumMod val="75000"/>
                  </a:schemeClr>
                </a:solidFill>
                <a:latin typeface="Century Gothic" panose="020B0502020202020204" pitchFamily="34" charset="0"/>
              </a:rPr>
              <a:t>¿Jugaría?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03B00812-FD36-481E-6475-1F0D32E02250}"/>
              </a:ext>
            </a:extLst>
          </p:cNvPr>
          <p:cNvSpPr/>
          <p:nvPr/>
        </p:nvSpPr>
        <p:spPr>
          <a:xfrm>
            <a:off x="1415434" y="118110"/>
            <a:ext cx="278153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CO" sz="1100" b="1" dirty="0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  <a:sym typeface="Gill Sans Light"/>
              </a:rPr>
              <a:t>Departamento de Ingeniería Industrial</a:t>
            </a:r>
            <a:endParaRPr lang="es-CO" sz="1100" b="1" dirty="0">
              <a:solidFill>
                <a:schemeClr val="accent2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  <p:pic>
        <p:nvPicPr>
          <p:cNvPr id="4" name="Picture 2" descr="Clientes y aliados | Centro de Evaluación | Uniandes">
            <a:extLst>
              <a:ext uri="{FF2B5EF4-FFF2-40B4-BE49-F238E27FC236}">
                <a16:creationId xmlns:a16="http://schemas.microsoft.com/office/drawing/2014/main" id="{F1E8EF77-4198-0388-4DE1-BD10E60F4E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965" y="118110"/>
            <a:ext cx="806123" cy="310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3A667050-23F4-F226-2190-6AB1915B24AA}"/>
              </a:ext>
            </a:extLst>
          </p:cNvPr>
          <p:cNvSpPr/>
          <p:nvPr/>
        </p:nvSpPr>
        <p:spPr>
          <a:xfrm>
            <a:off x="450986" y="1214545"/>
            <a:ext cx="1129002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buClr>
                <a:srgbClr val="2C7C9F"/>
              </a:buClr>
            </a:pPr>
            <a:r>
              <a:rPr lang="es-ES_tradnl" sz="3200" dirty="0">
                <a:solidFill>
                  <a:schemeClr val="bg1"/>
                </a:solidFill>
                <a:latin typeface="Century Gothic" panose="020B0502020202020204" pitchFamily="34" charset="0"/>
              </a:rPr>
              <a:t>¿QUÉ ES </a:t>
            </a:r>
            <a:r>
              <a:rPr lang="es-ES_tradnl" sz="3200" b="1" dirty="0">
                <a:solidFill>
                  <a:schemeClr val="accent5"/>
                </a:solidFill>
                <a:latin typeface="Century Gothic" panose="020B0502020202020204" pitchFamily="34" charset="0"/>
              </a:rPr>
              <a:t>ANADEC</a:t>
            </a:r>
            <a:r>
              <a:rPr lang="es-ES_tradnl" sz="3200" dirty="0">
                <a:solidFill>
                  <a:schemeClr val="bg1"/>
                </a:solidFill>
                <a:latin typeface="Century Gothic" panose="020B0502020202020204" pitchFamily="34" charset="0"/>
              </a:rPr>
              <a:t>?</a:t>
            </a:r>
          </a:p>
        </p:txBody>
      </p:sp>
      <p:pic>
        <p:nvPicPr>
          <p:cNvPr id="5122" name="Picture 2" descr="La importancia del analista de riesgos financieros en la empresa ➡️">
            <a:extLst>
              <a:ext uri="{FF2B5EF4-FFF2-40B4-BE49-F238E27FC236}">
                <a16:creationId xmlns:a16="http://schemas.microsoft.com/office/drawing/2014/main" id="{7279E686-DD19-EB7F-3384-4B98CD5803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903" y="3501753"/>
            <a:ext cx="2602503" cy="160882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Marcador de número de diapositiva 3">
            <a:extLst>
              <a:ext uri="{FF2B5EF4-FFF2-40B4-BE49-F238E27FC236}">
                <a16:creationId xmlns:a16="http://schemas.microsoft.com/office/drawing/2014/main" id="{EB49CCC7-B0E3-3EFF-E116-179237799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sz="2000" b="1" smtClean="0">
                <a:latin typeface="Century Gothic" panose="020B0502020202020204" pitchFamily="34" charset="0"/>
              </a:rPr>
              <a:pPr/>
              <a:t>28</a:t>
            </a:fld>
            <a:endParaRPr lang="en-US" sz="2000" b="1" dirty="0">
              <a:latin typeface="Century Gothic" panose="020B0502020202020204" pitchFamily="34" charset="0"/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448C0607-ACBB-9FBE-2281-4332718A680C}"/>
              </a:ext>
            </a:extLst>
          </p:cNvPr>
          <p:cNvSpPr/>
          <p:nvPr/>
        </p:nvSpPr>
        <p:spPr>
          <a:xfrm>
            <a:off x="8399257" y="118110"/>
            <a:ext cx="315077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CO" sz="1100" b="1" dirty="0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  <a:sym typeface="Gill Sans Light"/>
              </a:rPr>
              <a:t>Curso</a:t>
            </a:r>
            <a:r>
              <a:rPr lang="es-CO" sz="1100" dirty="0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  <a:sym typeface="Gill Sans Light"/>
              </a:rPr>
              <a:t> Análisis de Decisiones de Inversión</a:t>
            </a:r>
            <a:endParaRPr lang="es-CO" sz="1100" dirty="0">
              <a:solidFill>
                <a:schemeClr val="accent2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3536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O" sz="3200" dirty="0">
                <a:latin typeface="Century Gothic" panose="020B0502020202020204" pitchFamily="34" charset="0"/>
              </a:rPr>
              <a:t>AGENDA PROPUESTA</a:t>
            </a:r>
          </a:p>
        </p:txBody>
      </p:sp>
      <p:pic>
        <p:nvPicPr>
          <p:cNvPr id="6" name="Picture 6" descr="Resultado de imagen para RELOJ VECTOR">
            <a:extLst>
              <a:ext uri="{FF2B5EF4-FFF2-40B4-BE49-F238E27FC236}">
                <a16:creationId xmlns:a16="http://schemas.microsoft.com/office/drawing/2014/main" id="{0F651596-1125-43ED-8471-A57EDDF351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17" t="6285" r="24815" b="6503"/>
          <a:stretch/>
        </p:blipFill>
        <p:spPr bwMode="auto">
          <a:xfrm>
            <a:off x="1256045" y="2772729"/>
            <a:ext cx="1236705" cy="1246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ángulo 22">
            <a:extLst>
              <a:ext uri="{FF2B5EF4-FFF2-40B4-BE49-F238E27FC236}">
                <a16:creationId xmlns:a16="http://schemas.microsoft.com/office/drawing/2014/main" id="{8F837980-0A38-47A1-8A30-C7AFF3A98D5A}"/>
              </a:ext>
            </a:extLst>
          </p:cNvPr>
          <p:cNvSpPr/>
          <p:nvPr/>
        </p:nvSpPr>
        <p:spPr>
          <a:xfrm>
            <a:off x="2806200" y="2772729"/>
            <a:ext cx="8540907" cy="3046988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Clr>
                <a:schemeClr val="accent3">
                  <a:lumMod val="75000"/>
                </a:schemeClr>
              </a:buClr>
              <a:buFont typeface="Gill Sans MT" panose="020B0502020104020203"/>
              <a:buAutoNum type="arabicPeriod"/>
            </a:pPr>
            <a:r>
              <a:rPr lang="es-CO" sz="1600" dirty="0">
                <a:solidFill>
                  <a:schemeClr val="bg2">
                    <a:lumMod val="90000"/>
                  </a:schemeClr>
                </a:solidFill>
                <a:latin typeface="Century Gothic"/>
                <a:cs typeface="Arial"/>
              </a:rPr>
              <a:t>Bienvenida al curso.</a:t>
            </a:r>
            <a:endParaRPr lang="es-ES" sz="1600" dirty="0">
              <a:solidFill>
                <a:schemeClr val="bg2">
                  <a:lumMod val="90000"/>
                </a:schemeClr>
              </a:solidFill>
              <a:latin typeface="Century Gothic"/>
              <a:cs typeface="Arial"/>
            </a:endParaRPr>
          </a:p>
          <a:p>
            <a:pPr marL="342900" indent="-342900">
              <a:buClr>
                <a:srgbClr val="2C7C9F"/>
              </a:buClr>
              <a:buFontTx/>
              <a:buAutoNum type="arabicPeriod"/>
            </a:pPr>
            <a:endParaRPr lang="es-CO" sz="1600" dirty="0">
              <a:solidFill>
                <a:schemeClr val="bg2">
                  <a:lumMod val="90000"/>
                </a:schemeClr>
              </a:solidFill>
              <a:latin typeface="Century Gothic"/>
              <a:cs typeface="Arial"/>
            </a:endParaRPr>
          </a:p>
          <a:p>
            <a:pPr marL="342900" indent="-342900">
              <a:buClr>
                <a:srgbClr val="48BE7A"/>
              </a:buClr>
              <a:buFontTx/>
              <a:buAutoNum type="arabicPeriod"/>
            </a:pPr>
            <a:r>
              <a:rPr lang="es-CO" sz="1600" dirty="0">
                <a:solidFill>
                  <a:schemeClr val="bg2">
                    <a:lumMod val="90000"/>
                  </a:schemeClr>
                </a:solidFill>
                <a:latin typeface="Century Gothic"/>
                <a:cs typeface="Arial"/>
              </a:rPr>
              <a:t>Presentación del equipo de la sección magistral.</a:t>
            </a:r>
            <a:endParaRPr lang="es-CO" sz="1600" dirty="0">
              <a:solidFill>
                <a:schemeClr val="bg2">
                  <a:lumMod val="90000"/>
                </a:schemeClr>
              </a:solidFill>
              <a:latin typeface="Century Gothic"/>
            </a:endParaRPr>
          </a:p>
          <a:p>
            <a:pPr marL="342900" indent="-342900">
              <a:buClr>
                <a:srgbClr val="48BE7A"/>
              </a:buClr>
              <a:buFontTx/>
              <a:buAutoNum type="arabicPeriod"/>
            </a:pPr>
            <a:endParaRPr lang="es-CO" sz="1600" dirty="0">
              <a:solidFill>
                <a:schemeClr val="bg2">
                  <a:lumMod val="90000"/>
                </a:schemeClr>
              </a:solidFill>
              <a:latin typeface="Century Gothic"/>
            </a:endParaRPr>
          </a:p>
          <a:p>
            <a:pPr marL="342900" indent="-342900">
              <a:buClr>
                <a:srgbClr val="48BE7A"/>
              </a:buClr>
              <a:buFontTx/>
              <a:buAutoNum type="arabicPeriod"/>
            </a:pPr>
            <a:r>
              <a:rPr lang="es-CO" sz="1600" dirty="0">
                <a:solidFill>
                  <a:schemeClr val="bg2">
                    <a:lumMod val="90000"/>
                  </a:schemeClr>
                </a:solidFill>
                <a:latin typeface="Century Gothic"/>
                <a:cs typeface="Arial"/>
              </a:rPr>
              <a:t>Revisión del programa y reglas de juego del curso.</a:t>
            </a:r>
            <a:endParaRPr lang="es-CO" sz="1600" dirty="0">
              <a:solidFill>
                <a:schemeClr val="bg2">
                  <a:lumMod val="90000"/>
                </a:schemeClr>
              </a:solidFill>
              <a:latin typeface="Century Gothic"/>
            </a:endParaRPr>
          </a:p>
          <a:p>
            <a:pPr marL="342900" indent="-342900">
              <a:buClr>
                <a:srgbClr val="48BE7A"/>
              </a:buClr>
              <a:buFontTx/>
              <a:buAutoNum type="arabicPeriod"/>
            </a:pPr>
            <a:endParaRPr lang="es-CO" sz="1600" dirty="0">
              <a:solidFill>
                <a:schemeClr val="bg2">
                  <a:lumMod val="90000"/>
                </a:schemeClr>
              </a:solidFill>
              <a:latin typeface="Century Gothic"/>
              <a:cs typeface="Arial"/>
            </a:endParaRPr>
          </a:p>
          <a:p>
            <a:pPr marL="342900" indent="-342900">
              <a:buClr>
                <a:srgbClr val="48BE7A"/>
              </a:buClr>
              <a:buFontTx/>
              <a:buAutoNum type="arabicPeriod"/>
            </a:pPr>
            <a:r>
              <a:rPr lang="es-CO" sz="1600" dirty="0">
                <a:solidFill>
                  <a:schemeClr val="bg2">
                    <a:lumMod val="90000"/>
                  </a:schemeClr>
                </a:solidFill>
                <a:latin typeface="Century Gothic"/>
                <a:cs typeface="Arial"/>
              </a:rPr>
              <a:t>Introducción al curso.</a:t>
            </a:r>
            <a:endParaRPr lang="es-CO" sz="1600" dirty="0">
              <a:solidFill>
                <a:schemeClr val="bg2">
                  <a:lumMod val="90000"/>
                </a:schemeClr>
              </a:solidFill>
              <a:latin typeface="Century Gothic" panose="020B0502020202020204" pitchFamily="34" charset="0"/>
              <a:cs typeface="Arial"/>
            </a:endParaRPr>
          </a:p>
          <a:p>
            <a:pPr marL="342900" indent="-342900">
              <a:buClr>
                <a:srgbClr val="48BE7A"/>
              </a:buClr>
              <a:buAutoNum type="arabicPeriod"/>
            </a:pPr>
            <a:endParaRPr lang="es-CO" sz="1600" dirty="0">
              <a:solidFill>
                <a:schemeClr val="accent1"/>
              </a:solidFill>
              <a:latin typeface="Century Gothic" panose="020B0502020202020204" pitchFamily="34" charset="0"/>
              <a:cs typeface="Arial"/>
            </a:endParaRPr>
          </a:p>
          <a:p>
            <a:pPr marL="342900" indent="-342900">
              <a:buClr>
                <a:srgbClr val="48BE7A"/>
              </a:buClr>
              <a:buAutoNum type="arabicPeriod"/>
            </a:pPr>
            <a:r>
              <a:rPr lang="es-CO" sz="1600" dirty="0">
                <a:solidFill>
                  <a:schemeClr val="accent1"/>
                </a:solidFill>
                <a:latin typeface="Century Gothic"/>
                <a:cs typeface="Arial"/>
              </a:rPr>
              <a:t>Definición de proyecto de inversión y sus respectivas etapas.</a:t>
            </a:r>
            <a:endParaRPr lang="es-CO" sz="1600" dirty="0">
              <a:solidFill>
                <a:schemeClr val="accent1"/>
              </a:solidFill>
              <a:latin typeface="Century Gothic" panose="020B0502020202020204" pitchFamily="34" charset="0"/>
              <a:cs typeface="Arial"/>
            </a:endParaRPr>
          </a:p>
          <a:p>
            <a:pPr marL="342900" indent="-342900">
              <a:buClr>
                <a:srgbClr val="48BE7A"/>
              </a:buClr>
              <a:buAutoNum type="arabicPeriod"/>
            </a:pPr>
            <a:endParaRPr lang="es-CO" sz="1600" dirty="0">
              <a:solidFill>
                <a:schemeClr val="accent1"/>
              </a:solidFill>
              <a:latin typeface="Century Gothic" panose="020B0502020202020204" pitchFamily="34" charset="0"/>
              <a:cs typeface="Arial"/>
            </a:endParaRPr>
          </a:p>
          <a:p>
            <a:pPr marL="342900" indent="-342900">
              <a:buClr>
                <a:srgbClr val="48BE7A"/>
              </a:buClr>
              <a:buAutoNum type="arabicPeriod"/>
            </a:pPr>
            <a:endParaRPr lang="es-CO" sz="1600" dirty="0">
              <a:solidFill>
                <a:schemeClr val="accent1"/>
              </a:solidFill>
              <a:latin typeface="Century Gothic" panose="020B0502020202020204" pitchFamily="34" charset="0"/>
              <a:cs typeface="Arial"/>
            </a:endParaRPr>
          </a:p>
          <a:p>
            <a:pPr>
              <a:buClr>
                <a:schemeClr val="accent3">
                  <a:lumMod val="75000"/>
                </a:schemeClr>
              </a:buClr>
            </a:pPr>
            <a:endParaRPr lang="es-CO" sz="1600" dirty="0">
              <a:solidFill>
                <a:schemeClr val="accent1"/>
              </a:solidFill>
              <a:latin typeface="Century Gothic" panose="020B0502020202020204" pitchFamily="34" charset="0"/>
            </a:endParaRP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8E86F046-042E-5492-3FBC-4E0C89F4D940}"/>
              </a:ext>
            </a:extLst>
          </p:cNvPr>
          <p:cNvSpPr/>
          <p:nvPr/>
        </p:nvSpPr>
        <p:spPr>
          <a:xfrm>
            <a:off x="1415434" y="118110"/>
            <a:ext cx="278153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CO" sz="1100" b="1" dirty="0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  <a:sym typeface="Gill Sans Light"/>
              </a:rPr>
              <a:t>Departamento de Ingeniería Industrial</a:t>
            </a:r>
            <a:endParaRPr lang="es-CO" sz="1100" b="1" dirty="0">
              <a:solidFill>
                <a:schemeClr val="accent2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8670C44A-41D3-23FA-E490-817051228A93}"/>
              </a:ext>
            </a:extLst>
          </p:cNvPr>
          <p:cNvSpPr/>
          <p:nvPr/>
        </p:nvSpPr>
        <p:spPr>
          <a:xfrm>
            <a:off x="8795541" y="118110"/>
            <a:ext cx="294183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CO" sz="1100" b="1" dirty="0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  <a:sym typeface="Gill Sans Light"/>
              </a:rPr>
              <a:t>Profesora</a:t>
            </a:r>
            <a:r>
              <a:rPr lang="es-CO" sz="1100" dirty="0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  <a:sym typeface="Gill Sans Light"/>
              </a:rPr>
              <a:t> Andrea Yohana Cortés Mojica</a:t>
            </a:r>
            <a:endParaRPr lang="es-CO" sz="1100" dirty="0">
              <a:solidFill>
                <a:schemeClr val="accent2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  <p:pic>
        <p:nvPicPr>
          <p:cNvPr id="8" name="Picture 2" descr="Clientes y aliados | Centro de Evaluación | Uniandes">
            <a:extLst>
              <a:ext uri="{FF2B5EF4-FFF2-40B4-BE49-F238E27FC236}">
                <a16:creationId xmlns:a16="http://schemas.microsoft.com/office/drawing/2014/main" id="{5A2F8A99-E4A5-BAC5-C9B9-FA7BF32546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965" y="118110"/>
            <a:ext cx="806123" cy="310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E4BB6925-1925-A241-0204-555F78609614}"/>
              </a:ext>
            </a:extLst>
          </p:cNvPr>
          <p:cNvSpPr/>
          <p:nvPr/>
        </p:nvSpPr>
        <p:spPr>
          <a:xfrm>
            <a:off x="4858343" y="118107"/>
            <a:ext cx="315077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CO" sz="1100" b="1" dirty="0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  <a:sym typeface="Gill Sans Light"/>
              </a:rPr>
              <a:t>Curso</a:t>
            </a:r>
            <a:r>
              <a:rPr lang="es-CO" sz="1100" dirty="0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  <a:sym typeface="Gill Sans Light"/>
              </a:rPr>
              <a:t> Análisis de Decisiones de Inversión</a:t>
            </a:r>
            <a:endParaRPr lang="es-CO" sz="1100" dirty="0">
              <a:solidFill>
                <a:schemeClr val="accent2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7" name="Marcador de número de diapositiva 3">
            <a:extLst>
              <a:ext uri="{FF2B5EF4-FFF2-40B4-BE49-F238E27FC236}">
                <a16:creationId xmlns:a16="http://schemas.microsoft.com/office/drawing/2014/main" id="{1C9399DC-A86C-D33C-AC13-891CB8B04E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sz="2000" b="1" smtClean="0">
                <a:latin typeface="Century Gothic" panose="020B0502020202020204" pitchFamily="34" charset="0"/>
              </a:rPr>
              <a:pPr/>
              <a:t>29</a:t>
            </a:fld>
            <a:endParaRPr lang="en-US" sz="2000" b="1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1938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O" sz="3200">
                <a:latin typeface="Century Gothic" panose="020B0502020202020204" pitchFamily="34" charset="0"/>
              </a:rPr>
              <a:t>AGENDA PROPUESTA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z="2000" b="1" smtClean="0">
                <a:latin typeface="Century Gothic" panose="020B0502020202020204" pitchFamily="34" charset="0"/>
              </a:rPr>
              <a:pPr/>
              <a:t>3</a:t>
            </a:fld>
            <a:endParaRPr lang="en-US" sz="2000" b="1">
              <a:latin typeface="Century Gothic" panose="020B0502020202020204" pitchFamily="34" charset="0"/>
            </a:endParaRPr>
          </a:p>
        </p:txBody>
      </p:sp>
      <p:pic>
        <p:nvPicPr>
          <p:cNvPr id="6" name="Picture 6" descr="Resultado de imagen para RELOJ VECTOR">
            <a:extLst>
              <a:ext uri="{FF2B5EF4-FFF2-40B4-BE49-F238E27FC236}">
                <a16:creationId xmlns:a16="http://schemas.microsoft.com/office/drawing/2014/main" id="{0F651596-1125-43ED-8471-A57EDDF351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17" t="6285" r="24815" b="6503"/>
          <a:stretch/>
        </p:blipFill>
        <p:spPr bwMode="auto">
          <a:xfrm>
            <a:off x="1256045" y="2772729"/>
            <a:ext cx="1236705" cy="1246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ángulo 22">
            <a:extLst>
              <a:ext uri="{FF2B5EF4-FFF2-40B4-BE49-F238E27FC236}">
                <a16:creationId xmlns:a16="http://schemas.microsoft.com/office/drawing/2014/main" id="{8F837980-0A38-47A1-8A30-C7AFF3A98D5A}"/>
              </a:ext>
            </a:extLst>
          </p:cNvPr>
          <p:cNvSpPr/>
          <p:nvPr/>
        </p:nvSpPr>
        <p:spPr>
          <a:xfrm>
            <a:off x="2806200" y="2772729"/>
            <a:ext cx="8540907" cy="3046988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Clr>
                <a:schemeClr val="accent3">
                  <a:lumMod val="75000"/>
                </a:schemeClr>
              </a:buClr>
              <a:buFont typeface="Gill Sans MT" panose="020B0502020104020203"/>
              <a:buAutoNum type="arabicPeriod"/>
            </a:pPr>
            <a:r>
              <a:rPr lang="es-CO" sz="1600">
                <a:solidFill>
                  <a:schemeClr val="accent1"/>
                </a:solidFill>
                <a:latin typeface="Century Gothic"/>
                <a:cs typeface="Arial"/>
              </a:rPr>
              <a:t>Bienvenida al curso.</a:t>
            </a:r>
            <a:endParaRPr lang="es-ES" sz="1600">
              <a:solidFill>
                <a:schemeClr val="accent1"/>
              </a:solidFill>
              <a:latin typeface="Century Gothic"/>
              <a:cs typeface="Arial"/>
            </a:endParaRPr>
          </a:p>
          <a:p>
            <a:pPr marL="342900" indent="-342900">
              <a:buClr>
                <a:srgbClr val="2C7C9F"/>
              </a:buClr>
              <a:buFontTx/>
              <a:buAutoNum type="arabicPeriod"/>
            </a:pPr>
            <a:endParaRPr lang="es-CO" sz="1600">
              <a:solidFill>
                <a:schemeClr val="accent1"/>
              </a:solidFill>
              <a:latin typeface="Century Gothic"/>
              <a:cs typeface="Arial"/>
            </a:endParaRPr>
          </a:p>
          <a:p>
            <a:pPr marL="342900" indent="-342900">
              <a:buClr>
                <a:srgbClr val="48BE7A"/>
              </a:buClr>
              <a:buFontTx/>
              <a:buAutoNum type="arabicPeriod"/>
            </a:pPr>
            <a:r>
              <a:rPr lang="es-CO" sz="1600">
                <a:solidFill>
                  <a:schemeClr val="bg2">
                    <a:lumMod val="90000"/>
                  </a:schemeClr>
                </a:solidFill>
                <a:latin typeface="Century Gothic"/>
                <a:cs typeface="Arial"/>
              </a:rPr>
              <a:t>Presentación del equipo de la sección magistral.</a:t>
            </a:r>
            <a:endParaRPr lang="es-CO" sz="1600">
              <a:solidFill>
                <a:schemeClr val="bg2">
                  <a:lumMod val="90000"/>
                </a:schemeClr>
              </a:solidFill>
              <a:latin typeface="Century Gothic"/>
            </a:endParaRPr>
          </a:p>
          <a:p>
            <a:pPr marL="342900" indent="-342900">
              <a:buClr>
                <a:srgbClr val="48BE7A"/>
              </a:buClr>
              <a:buFontTx/>
              <a:buAutoNum type="arabicPeriod"/>
            </a:pPr>
            <a:endParaRPr lang="es-CO" sz="1600">
              <a:solidFill>
                <a:schemeClr val="bg2">
                  <a:lumMod val="90000"/>
                </a:schemeClr>
              </a:solidFill>
              <a:latin typeface="Century Gothic"/>
            </a:endParaRPr>
          </a:p>
          <a:p>
            <a:pPr marL="342900" indent="-342900">
              <a:buClr>
                <a:srgbClr val="48BE7A"/>
              </a:buClr>
              <a:buFontTx/>
              <a:buAutoNum type="arabicPeriod"/>
            </a:pPr>
            <a:r>
              <a:rPr lang="es-CO" sz="1600">
                <a:solidFill>
                  <a:schemeClr val="bg2">
                    <a:lumMod val="90000"/>
                  </a:schemeClr>
                </a:solidFill>
                <a:latin typeface="Century Gothic"/>
                <a:cs typeface="Arial"/>
              </a:rPr>
              <a:t>Revisión del programa y reglas de juego del curso.</a:t>
            </a:r>
          </a:p>
          <a:p>
            <a:pPr marL="342900" indent="-342900">
              <a:buClr>
                <a:srgbClr val="48BE7A"/>
              </a:buClr>
              <a:buFontTx/>
              <a:buAutoNum type="arabicPeriod"/>
            </a:pPr>
            <a:endParaRPr lang="es-CO" sz="1600">
              <a:solidFill>
                <a:schemeClr val="bg2">
                  <a:lumMod val="90000"/>
                </a:schemeClr>
              </a:solidFill>
              <a:latin typeface="Century Gothic"/>
              <a:cs typeface="Arial"/>
            </a:endParaRPr>
          </a:p>
          <a:p>
            <a:pPr marL="342900" indent="-342900">
              <a:buClr>
                <a:srgbClr val="48BE7A"/>
              </a:buClr>
              <a:buFontTx/>
              <a:buAutoNum type="arabicPeriod"/>
            </a:pPr>
            <a:r>
              <a:rPr lang="es-CO" sz="1600">
                <a:solidFill>
                  <a:schemeClr val="bg2">
                    <a:lumMod val="90000"/>
                  </a:schemeClr>
                </a:solidFill>
                <a:latin typeface="Century Gothic"/>
                <a:cs typeface="Arial"/>
              </a:rPr>
              <a:t>Introducción al curso.</a:t>
            </a:r>
            <a:endParaRPr lang="es-CO" sz="1600">
              <a:solidFill>
                <a:schemeClr val="bg2">
                  <a:lumMod val="90000"/>
                </a:schemeClr>
              </a:solidFill>
              <a:latin typeface="Century Gothic" panose="020B0502020202020204" pitchFamily="34" charset="0"/>
              <a:cs typeface="Arial"/>
            </a:endParaRPr>
          </a:p>
          <a:p>
            <a:pPr marL="342900" indent="-342900">
              <a:buClr>
                <a:srgbClr val="48BE7A"/>
              </a:buClr>
              <a:buAutoNum type="arabicPeriod"/>
            </a:pPr>
            <a:endParaRPr lang="es-CO" sz="1600">
              <a:solidFill>
                <a:schemeClr val="bg2">
                  <a:lumMod val="90000"/>
                </a:schemeClr>
              </a:solidFill>
              <a:latin typeface="Century Gothic" panose="020B0502020202020204" pitchFamily="34" charset="0"/>
              <a:cs typeface="Arial"/>
            </a:endParaRPr>
          </a:p>
          <a:p>
            <a:pPr marL="342900" indent="-342900">
              <a:buClr>
                <a:srgbClr val="48BE7A"/>
              </a:buClr>
              <a:buAutoNum type="arabicPeriod"/>
            </a:pPr>
            <a:r>
              <a:rPr lang="es-CO" sz="1600">
                <a:solidFill>
                  <a:schemeClr val="bg2">
                    <a:lumMod val="90000"/>
                  </a:schemeClr>
                </a:solidFill>
                <a:latin typeface="Century Gothic"/>
                <a:cs typeface="Arial"/>
              </a:rPr>
              <a:t>Definición de proyecto de inversión y sus respectivas etapas.</a:t>
            </a:r>
            <a:endParaRPr lang="es-CO" sz="1600">
              <a:solidFill>
                <a:schemeClr val="bg2">
                  <a:lumMod val="90000"/>
                </a:schemeClr>
              </a:solidFill>
              <a:latin typeface="Century Gothic" panose="020B0502020202020204" pitchFamily="34" charset="0"/>
              <a:cs typeface="Arial"/>
            </a:endParaRPr>
          </a:p>
          <a:p>
            <a:pPr marL="342900" indent="-342900">
              <a:buClr>
                <a:srgbClr val="48BE7A"/>
              </a:buClr>
              <a:buAutoNum type="arabicPeriod"/>
            </a:pPr>
            <a:endParaRPr lang="es-CO" sz="1600">
              <a:solidFill>
                <a:schemeClr val="accent1"/>
              </a:solidFill>
              <a:latin typeface="Century Gothic" panose="020B0502020202020204" pitchFamily="34" charset="0"/>
              <a:cs typeface="Arial"/>
            </a:endParaRPr>
          </a:p>
          <a:p>
            <a:pPr marL="342900" indent="-342900">
              <a:buClr>
                <a:srgbClr val="48BE7A"/>
              </a:buClr>
              <a:buAutoNum type="arabicPeriod"/>
            </a:pPr>
            <a:endParaRPr lang="es-CO" sz="1600">
              <a:solidFill>
                <a:schemeClr val="accent1"/>
              </a:solidFill>
              <a:latin typeface="Century Gothic" panose="020B0502020202020204" pitchFamily="34" charset="0"/>
              <a:cs typeface="Arial"/>
            </a:endParaRPr>
          </a:p>
          <a:p>
            <a:pPr>
              <a:buClr>
                <a:schemeClr val="accent3">
                  <a:lumMod val="75000"/>
                </a:schemeClr>
              </a:buClr>
            </a:pPr>
            <a:endParaRPr lang="es-CO" sz="1600">
              <a:solidFill>
                <a:schemeClr val="accent1"/>
              </a:solidFill>
              <a:latin typeface="Century Gothic" panose="020B0502020202020204" pitchFamily="34" charset="0"/>
            </a:endParaRP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8E86F046-042E-5492-3FBC-4E0C89F4D940}"/>
              </a:ext>
            </a:extLst>
          </p:cNvPr>
          <p:cNvSpPr/>
          <p:nvPr/>
        </p:nvSpPr>
        <p:spPr>
          <a:xfrm>
            <a:off x="1415434" y="118110"/>
            <a:ext cx="278153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CO" sz="1100" b="1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  <a:sym typeface="Gill Sans Light"/>
              </a:rPr>
              <a:t>Departamento de Ingeniería Industrial</a:t>
            </a:r>
            <a:endParaRPr lang="es-CO" sz="1100" b="1">
              <a:solidFill>
                <a:schemeClr val="accent2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  <p:pic>
        <p:nvPicPr>
          <p:cNvPr id="8" name="Picture 2" descr="Clientes y aliados | Centro de Evaluación | Uniandes">
            <a:extLst>
              <a:ext uri="{FF2B5EF4-FFF2-40B4-BE49-F238E27FC236}">
                <a16:creationId xmlns:a16="http://schemas.microsoft.com/office/drawing/2014/main" id="{5A2F8A99-E4A5-BAC5-C9B9-FA7BF32546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965" y="118110"/>
            <a:ext cx="806123" cy="310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19CD8A38-86BE-BD86-0ACC-B214C8500C77}"/>
              </a:ext>
            </a:extLst>
          </p:cNvPr>
          <p:cNvSpPr/>
          <p:nvPr/>
        </p:nvSpPr>
        <p:spPr>
          <a:xfrm>
            <a:off x="8399257" y="118110"/>
            <a:ext cx="315077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CO" sz="1100" b="1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  <a:sym typeface="Gill Sans Light"/>
              </a:rPr>
              <a:t>Curso</a:t>
            </a:r>
            <a:r>
              <a:rPr lang="es-CO" sz="1100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  <a:sym typeface="Gill Sans Light"/>
              </a:rPr>
              <a:t> Análisis de Decisiones de Inversión</a:t>
            </a:r>
            <a:endParaRPr lang="es-CO" sz="1100">
              <a:solidFill>
                <a:schemeClr val="accent2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7555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>
            <a:extLst>
              <a:ext uri="{FF2B5EF4-FFF2-40B4-BE49-F238E27FC236}">
                <a16:creationId xmlns:a16="http://schemas.microsoft.com/office/drawing/2014/main" id="{062D24FF-79AD-4C76-8E38-D8EB4EC525C5}"/>
              </a:ext>
            </a:extLst>
          </p:cNvPr>
          <p:cNvSpPr/>
          <p:nvPr/>
        </p:nvSpPr>
        <p:spPr>
          <a:xfrm>
            <a:off x="466543" y="686075"/>
            <a:ext cx="11290027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Clr>
                <a:srgbClr val="2C7C9F"/>
              </a:buClr>
            </a:pPr>
            <a:r>
              <a:rPr lang="es-ES_tradnl" sz="3200" dirty="0">
                <a:solidFill>
                  <a:schemeClr val="bg1"/>
                </a:solidFill>
                <a:latin typeface="Century Gothic" panose="020B0502020202020204" pitchFamily="34" charset="0"/>
              </a:rPr>
              <a:t>¿Qué decisiones debe tomar la gerencia para lograr su función objetivo?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C4543D5C-B293-4309-89EA-4554214E3BDA}"/>
              </a:ext>
            </a:extLst>
          </p:cNvPr>
          <p:cNvSpPr/>
          <p:nvPr/>
        </p:nvSpPr>
        <p:spPr>
          <a:xfrm>
            <a:off x="4056837" y="2557162"/>
            <a:ext cx="741384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_tradnl" dirty="0">
                <a:latin typeface="Century Gothic" panose="020B0502020202020204" pitchFamily="34" charset="0"/>
              </a:rPr>
              <a:t>De manera sencilla, el objetivo final de las decisiones empresariales será producir bienes y servicios que, en últimas, </a:t>
            </a:r>
            <a:r>
              <a:rPr lang="es-ES_tradnl" b="1" dirty="0">
                <a:solidFill>
                  <a:schemeClr val="accent3">
                    <a:lumMod val="75000"/>
                  </a:schemeClr>
                </a:solidFill>
                <a:latin typeface="Century Gothic" panose="020B0502020202020204" pitchFamily="34" charset="0"/>
              </a:rPr>
              <a:t>generen valor a los accionistas </a:t>
            </a:r>
            <a:r>
              <a:rPr lang="es-ES_tradnl" dirty="0">
                <a:latin typeface="Century Gothic" panose="020B0502020202020204" pitchFamily="34" charset="0"/>
              </a:rPr>
              <a:t>(reflejado en utilidades).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133F6DB1-272D-4DA5-8341-806EDD40676D}"/>
              </a:ext>
            </a:extLst>
          </p:cNvPr>
          <p:cNvSpPr/>
          <p:nvPr/>
        </p:nvSpPr>
        <p:spPr>
          <a:xfrm>
            <a:off x="4622952" y="3789968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s-ES_tradnl" b="1" dirty="0">
                <a:solidFill>
                  <a:srgbClr val="C00000"/>
                </a:solidFill>
                <a:latin typeface="Century Gothic" panose="020B0502020202020204" pitchFamily="34" charset="0"/>
              </a:rPr>
              <a:t>La creación de valor, de manera agregada, impactará en el crecimiento económico nacional.</a:t>
            </a:r>
          </a:p>
        </p:txBody>
      </p:sp>
      <p:sp>
        <p:nvSpPr>
          <p:cNvPr id="22" name="Content Placeholder 1">
            <a:extLst>
              <a:ext uri="{FF2B5EF4-FFF2-40B4-BE49-F238E27FC236}">
                <a16:creationId xmlns:a16="http://schemas.microsoft.com/office/drawing/2014/main" id="{EFC84758-725A-4AEE-9ED9-184BE3567CA5}"/>
              </a:ext>
            </a:extLst>
          </p:cNvPr>
          <p:cNvSpPr txBox="1">
            <a:spLocks/>
          </p:cNvSpPr>
          <p:nvPr/>
        </p:nvSpPr>
        <p:spPr>
          <a:xfrm>
            <a:off x="3065796" y="5090728"/>
            <a:ext cx="7795660" cy="1230534"/>
          </a:xfrm>
          <a:prstGeom prst="rect">
            <a:avLst/>
          </a:prstGeom>
        </p:spPr>
        <p:txBody>
          <a:bodyPr/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Wingdings 2" panose="05020102010507070707" pitchFamily="18" charset="2"/>
              <a:buNone/>
            </a:pPr>
            <a:r>
              <a:rPr lang="es-ES_tradnl" dirty="0">
                <a:latin typeface="Century Gothic" panose="020B0502020202020204" pitchFamily="34" charset="0"/>
              </a:rPr>
              <a:t>Las empresas son unidades productivas que buscan </a:t>
            </a:r>
            <a:r>
              <a:rPr lang="es-ES_tradnl" b="1" dirty="0">
                <a:solidFill>
                  <a:schemeClr val="accent3">
                    <a:lumMod val="50000"/>
                  </a:schemeClr>
                </a:solidFill>
                <a:latin typeface="Century Gothic" panose="020B0502020202020204" pitchFamily="34" charset="0"/>
              </a:rPr>
              <a:t>generar valor</a:t>
            </a:r>
            <a:r>
              <a:rPr lang="es-ES_tradnl" dirty="0">
                <a:solidFill>
                  <a:schemeClr val="accent3">
                    <a:lumMod val="50000"/>
                  </a:schemeClr>
                </a:solidFill>
                <a:latin typeface="Century Gothic" panose="020B0502020202020204" pitchFamily="34" charset="0"/>
              </a:rPr>
              <a:t> </a:t>
            </a:r>
            <a:r>
              <a:rPr lang="es-ES_tradnl" dirty="0">
                <a:latin typeface="Century Gothic" panose="020B0502020202020204" pitchFamily="34" charset="0"/>
              </a:rPr>
              <a:t>para los accionistas al invertir en </a:t>
            </a:r>
            <a:r>
              <a:rPr lang="es-ES_tradnl" b="1" dirty="0">
                <a:solidFill>
                  <a:schemeClr val="accent3">
                    <a:lumMod val="50000"/>
                  </a:schemeClr>
                </a:solidFill>
                <a:latin typeface="Century Gothic" panose="020B0502020202020204" pitchFamily="34" charset="0"/>
              </a:rPr>
              <a:t>proyectos reales</a:t>
            </a:r>
            <a:r>
              <a:rPr lang="es-ES_tradnl" dirty="0">
                <a:solidFill>
                  <a:srgbClr val="800000"/>
                </a:solidFill>
                <a:latin typeface="Century Gothic" panose="020B0502020202020204" pitchFamily="34" charset="0"/>
              </a:rPr>
              <a:t>. </a:t>
            </a:r>
            <a:r>
              <a:rPr lang="es-ES_tradnl" dirty="0">
                <a:latin typeface="Century Gothic" panose="020B0502020202020204" pitchFamily="34" charset="0"/>
              </a:rPr>
              <a:t>La responsabilidad de dicha generación de valor está a cargo de la gerencia.</a:t>
            </a:r>
          </a:p>
          <a:p>
            <a:pPr marL="0" indent="0" algn="just">
              <a:buFont typeface="Wingdings 2" panose="05020102010507070707" pitchFamily="18" charset="2"/>
              <a:buNone/>
            </a:pPr>
            <a:endParaRPr lang="es-ES_tradnl" dirty="0">
              <a:latin typeface="Century Gothic" panose="020B0502020202020204" pitchFamily="34" charset="0"/>
            </a:endParaRPr>
          </a:p>
          <a:p>
            <a:pPr marL="457200" indent="-457200" algn="just">
              <a:buFont typeface="+mj-lt"/>
              <a:buAutoNum type="arabicPeriod"/>
            </a:pPr>
            <a:endParaRPr lang="es-ES_tradnl" dirty="0">
              <a:latin typeface="Century Gothic" panose="020B0502020202020204" pitchFamily="34" charset="0"/>
            </a:endParaRPr>
          </a:p>
          <a:p>
            <a:pPr algn="just"/>
            <a:endParaRPr lang="es-ES_tradnl" dirty="0">
              <a:latin typeface="Century Gothic" panose="020B0502020202020204" pitchFamily="34" charset="0"/>
            </a:endParaRPr>
          </a:p>
          <a:p>
            <a:pPr lvl="1" algn="just">
              <a:buFont typeface="Wingdings" charset="2"/>
              <a:buChar char="§"/>
            </a:pPr>
            <a:endParaRPr lang="es-ES_tradnl" sz="1800" dirty="0">
              <a:latin typeface="Century Gothic" panose="020B0502020202020204" pitchFamily="34" charset="0"/>
            </a:endParaRPr>
          </a:p>
        </p:txBody>
      </p:sp>
      <p:pic>
        <p:nvPicPr>
          <p:cNvPr id="8194" name="Picture 2" descr="Resultado de imagen para crear valo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887" y="1963558"/>
            <a:ext cx="3560626" cy="267047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Imagen relacionad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8088" y="4954676"/>
            <a:ext cx="1253756" cy="1253756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B0F80AF2-82C2-EB8D-B3D1-C8A14C86CF97}"/>
              </a:ext>
            </a:extLst>
          </p:cNvPr>
          <p:cNvSpPr/>
          <p:nvPr/>
        </p:nvSpPr>
        <p:spPr>
          <a:xfrm>
            <a:off x="1415434" y="118110"/>
            <a:ext cx="278153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CO" sz="1100" b="1" dirty="0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  <a:sym typeface="Gill Sans Light"/>
              </a:rPr>
              <a:t>Departamento de Ingeniería Industrial</a:t>
            </a:r>
            <a:endParaRPr lang="es-CO" sz="1100" b="1" dirty="0">
              <a:solidFill>
                <a:schemeClr val="accent2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  <p:pic>
        <p:nvPicPr>
          <p:cNvPr id="6" name="Picture 2" descr="Clientes y aliados | Centro de Evaluación | Uniandes">
            <a:extLst>
              <a:ext uri="{FF2B5EF4-FFF2-40B4-BE49-F238E27FC236}">
                <a16:creationId xmlns:a16="http://schemas.microsoft.com/office/drawing/2014/main" id="{B03F7A4C-CF8B-3B2A-6957-E534E5301F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965" y="118110"/>
            <a:ext cx="806123" cy="310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Marcador de número de diapositiva 3">
            <a:extLst>
              <a:ext uri="{FF2B5EF4-FFF2-40B4-BE49-F238E27FC236}">
                <a16:creationId xmlns:a16="http://schemas.microsoft.com/office/drawing/2014/main" id="{2DB859EA-2952-FB17-265B-04F987A9B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sz="2000" b="1" smtClean="0">
                <a:latin typeface="Century Gothic" panose="020B0502020202020204" pitchFamily="34" charset="0"/>
              </a:rPr>
              <a:pPr/>
              <a:t>30</a:t>
            </a:fld>
            <a:endParaRPr lang="en-US" sz="2000" b="1" dirty="0">
              <a:latin typeface="Century Gothic" panose="020B0502020202020204" pitchFamily="34" charset="0"/>
            </a:endParaRP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2D378160-39F7-5166-49AB-007EC1D93B8C}"/>
              </a:ext>
            </a:extLst>
          </p:cNvPr>
          <p:cNvSpPr/>
          <p:nvPr/>
        </p:nvSpPr>
        <p:spPr>
          <a:xfrm>
            <a:off x="8399257" y="118110"/>
            <a:ext cx="315077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CO" sz="1100" b="1" dirty="0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  <a:sym typeface="Gill Sans Light"/>
              </a:rPr>
              <a:t>Curso</a:t>
            </a:r>
            <a:r>
              <a:rPr lang="es-CO" sz="1100" dirty="0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  <a:sym typeface="Gill Sans Light"/>
              </a:rPr>
              <a:t> Análisis de Decisiones de Inversión</a:t>
            </a:r>
            <a:endParaRPr lang="es-CO" sz="1100" dirty="0">
              <a:solidFill>
                <a:schemeClr val="accent2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0080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2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>
            <a:extLst>
              <a:ext uri="{FF2B5EF4-FFF2-40B4-BE49-F238E27FC236}">
                <a16:creationId xmlns:a16="http://schemas.microsoft.com/office/drawing/2014/main" id="{062D24FF-79AD-4C76-8E38-D8EB4EC525C5}"/>
              </a:ext>
            </a:extLst>
          </p:cNvPr>
          <p:cNvSpPr/>
          <p:nvPr/>
        </p:nvSpPr>
        <p:spPr>
          <a:xfrm>
            <a:off x="466543" y="909364"/>
            <a:ext cx="1129002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Clr>
                <a:srgbClr val="2C7C9F"/>
              </a:buClr>
            </a:pPr>
            <a:r>
              <a:rPr lang="es-ES_tradnl" sz="3200" dirty="0">
                <a:solidFill>
                  <a:schemeClr val="bg1"/>
                </a:solidFill>
                <a:latin typeface="Century Gothic" panose="020B0502020202020204" pitchFamily="34" charset="0"/>
              </a:rPr>
              <a:t>¿Qué es un proyecto de inversión real?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93251364-45AE-4426-AC85-817B60E793D7}"/>
              </a:ext>
            </a:extLst>
          </p:cNvPr>
          <p:cNvSpPr/>
          <p:nvPr/>
        </p:nvSpPr>
        <p:spPr>
          <a:xfrm>
            <a:off x="3834768" y="2535675"/>
            <a:ext cx="762492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ES_tradnl" dirty="0">
                <a:solidFill>
                  <a:schemeClr val="accent1"/>
                </a:solidFill>
                <a:latin typeface="Century Gothic" panose="020B0502020202020204" pitchFamily="34" charset="0"/>
              </a:rPr>
              <a:t>Invertir recursos económicos (monetarios) el día de hoy, para que en un periodo posterior (∆t), el proyecto retorne una serie de flujos monetarios positivos que permitan generar valor.</a:t>
            </a:r>
          </a:p>
          <a:p>
            <a:pPr algn="just"/>
            <a:endParaRPr lang="es-ES_tradnl" u="sng" dirty="0">
              <a:solidFill>
                <a:schemeClr val="accent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6146" name="Picture 2" descr="Imagen relacionad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943" y="2308380"/>
            <a:ext cx="2685531" cy="1508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ángulo 2"/>
          <p:cNvSpPr/>
          <p:nvPr/>
        </p:nvSpPr>
        <p:spPr>
          <a:xfrm>
            <a:off x="945943" y="4054167"/>
            <a:ext cx="10347491" cy="2215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Courier New" panose="02070309020205020404" pitchFamily="49" charset="0"/>
              <a:buChar char="o"/>
            </a:pPr>
            <a:r>
              <a:rPr lang="es-ES_tradnl" b="1" u="sng" dirty="0">
                <a:solidFill>
                  <a:srgbClr val="C00000"/>
                </a:solidFill>
                <a:latin typeface="Century Gothic" panose="020B0502020202020204" pitchFamily="34" charset="0"/>
              </a:rPr>
              <a:t>Horizonte temporal</a:t>
            </a:r>
            <a:r>
              <a:rPr lang="es-ES_tradnl" b="1" dirty="0">
                <a:solidFill>
                  <a:srgbClr val="C00000"/>
                </a:solidFill>
                <a:latin typeface="Century Gothic" panose="020B0502020202020204" pitchFamily="34" charset="0"/>
              </a:rPr>
              <a:t>: </a:t>
            </a:r>
            <a:r>
              <a:rPr lang="es-ES_tradnl" dirty="0">
                <a:solidFill>
                  <a:schemeClr val="accent1"/>
                </a:solidFill>
                <a:latin typeface="Century Gothic" panose="020B0502020202020204" pitchFamily="34" charset="0"/>
              </a:rPr>
              <a:t>Duración del proyecto de inversión</a:t>
            </a:r>
          </a:p>
          <a:p>
            <a:pPr marL="285750" indent="-285750" algn="just">
              <a:buFont typeface="Courier New" panose="02070309020205020404" pitchFamily="49" charset="0"/>
              <a:buChar char="o"/>
            </a:pPr>
            <a:endParaRPr lang="es-ES_tradnl" sz="1000" dirty="0">
              <a:solidFill>
                <a:schemeClr val="accent1"/>
              </a:solidFill>
              <a:latin typeface="Century Gothic" panose="020B0502020202020204" pitchFamily="34" charset="0"/>
            </a:endParaRPr>
          </a:p>
          <a:p>
            <a:pPr marL="285750" indent="-285750" algn="just">
              <a:buFont typeface="Courier New" panose="02070309020205020404" pitchFamily="49" charset="0"/>
              <a:buChar char="o"/>
            </a:pPr>
            <a:r>
              <a:rPr lang="es-ES_tradnl" b="1" u="sng" dirty="0">
                <a:solidFill>
                  <a:srgbClr val="C00000"/>
                </a:solidFill>
                <a:latin typeface="Century Gothic" panose="020B0502020202020204" pitchFamily="34" charset="0"/>
              </a:rPr>
              <a:t>Inversión inicial</a:t>
            </a:r>
            <a:r>
              <a:rPr lang="es-ES_tradnl" b="1" dirty="0">
                <a:solidFill>
                  <a:srgbClr val="C00000"/>
                </a:solidFill>
                <a:latin typeface="Century Gothic" panose="020B0502020202020204" pitchFamily="34" charset="0"/>
              </a:rPr>
              <a:t>: </a:t>
            </a:r>
            <a:r>
              <a:rPr lang="es-ES_tradnl" dirty="0">
                <a:solidFill>
                  <a:schemeClr val="accent1"/>
                </a:solidFill>
                <a:latin typeface="Century Gothic" panose="020B0502020202020204" pitchFamily="34" charset="0"/>
              </a:rPr>
              <a:t>Los recursos iniciales que se deben invertir en capital de trabajo y en activos, para ejecutar el proyecto.</a:t>
            </a:r>
          </a:p>
          <a:p>
            <a:pPr marL="285750" indent="-285750" algn="just">
              <a:buFont typeface="Courier New" panose="02070309020205020404" pitchFamily="49" charset="0"/>
              <a:buChar char="o"/>
            </a:pPr>
            <a:endParaRPr lang="es-ES_tradnl" sz="1000" dirty="0">
              <a:solidFill>
                <a:schemeClr val="accent1"/>
              </a:solidFill>
              <a:latin typeface="Century Gothic" panose="020B0502020202020204" pitchFamily="34" charset="0"/>
            </a:endParaRPr>
          </a:p>
          <a:p>
            <a:pPr marL="285750" indent="-285750" algn="just">
              <a:buFont typeface="Courier New" panose="02070309020205020404" pitchFamily="49" charset="0"/>
              <a:buChar char="o"/>
            </a:pPr>
            <a:r>
              <a:rPr lang="es-ES_tradnl" b="1" u="sng" dirty="0">
                <a:solidFill>
                  <a:srgbClr val="C00000"/>
                </a:solidFill>
                <a:latin typeface="Century Gothic" panose="020B0502020202020204" pitchFamily="34" charset="0"/>
              </a:rPr>
              <a:t>Flujos de caja</a:t>
            </a:r>
            <a:r>
              <a:rPr lang="es-ES_tradnl" b="1" dirty="0">
                <a:solidFill>
                  <a:srgbClr val="C00000"/>
                </a:solidFill>
                <a:latin typeface="Century Gothic" panose="020B0502020202020204" pitchFamily="34" charset="0"/>
              </a:rPr>
              <a:t>: </a:t>
            </a:r>
            <a:r>
              <a:rPr lang="es-ES_tradnl" dirty="0">
                <a:solidFill>
                  <a:schemeClr val="accent1"/>
                </a:solidFill>
                <a:latin typeface="Century Gothic" panose="020B0502020202020204" pitchFamily="34" charset="0"/>
              </a:rPr>
              <a:t>El flujo esperado que se genera una vez el proyecto esté en ejecución.</a:t>
            </a:r>
          </a:p>
          <a:p>
            <a:pPr marL="285750" indent="-285750" algn="just">
              <a:buFont typeface="Courier New" panose="02070309020205020404" pitchFamily="49" charset="0"/>
              <a:buChar char="o"/>
            </a:pPr>
            <a:endParaRPr lang="es-ES_tradnl" sz="1000" dirty="0">
              <a:solidFill>
                <a:schemeClr val="accent1"/>
              </a:solidFill>
              <a:latin typeface="Century Gothic" panose="020B0502020202020204" pitchFamily="34" charset="0"/>
            </a:endParaRPr>
          </a:p>
          <a:p>
            <a:pPr marL="285750" indent="-285750" algn="just">
              <a:buFont typeface="Courier New" panose="02070309020205020404" pitchFamily="49" charset="0"/>
              <a:buChar char="o"/>
            </a:pPr>
            <a:r>
              <a:rPr lang="es-ES_tradnl" b="1" u="sng" dirty="0">
                <a:solidFill>
                  <a:srgbClr val="C00000"/>
                </a:solidFill>
                <a:latin typeface="Century Gothic" panose="020B0502020202020204" pitchFamily="34" charset="0"/>
              </a:rPr>
              <a:t>Valor terminal:</a:t>
            </a:r>
            <a:r>
              <a:rPr lang="es-ES_tradnl" b="1" dirty="0">
                <a:solidFill>
                  <a:srgbClr val="C00000"/>
                </a:solidFill>
                <a:latin typeface="Century Gothic" panose="020B0502020202020204" pitchFamily="34" charset="0"/>
              </a:rPr>
              <a:t> </a:t>
            </a:r>
            <a:r>
              <a:rPr lang="es-ES_tradnl" dirty="0">
                <a:solidFill>
                  <a:schemeClr val="accent1"/>
                </a:solidFill>
                <a:latin typeface="Century Gothic" panose="020B0502020202020204" pitchFamily="34" charset="0"/>
              </a:rPr>
              <a:t>La estimación de cuánto se podrá recibir en el último periodo del proyecto si este se liquida.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D558E642-7CD3-541F-9ACB-ADEF3AF371D0}"/>
              </a:ext>
            </a:extLst>
          </p:cNvPr>
          <p:cNvSpPr/>
          <p:nvPr/>
        </p:nvSpPr>
        <p:spPr>
          <a:xfrm>
            <a:off x="1415434" y="118110"/>
            <a:ext cx="278153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CO" sz="1100" b="1" dirty="0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  <a:sym typeface="Gill Sans Light"/>
              </a:rPr>
              <a:t>Departamento de Ingeniería Industrial</a:t>
            </a:r>
            <a:endParaRPr lang="es-CO" sz="1100" b="1" dirty="0">
              <a:solidFill>
                <a:schemeClr val="accent2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  <p:pic>
        <p:nvPicPr>
          <p:cNvPr id="6" name="Picture 2" descr="Clientes y aliados | Centro de Evaluación | Uniandes">
            <a:extLst>
              <a:ext uri="{FF2B5EF4-FFF2-40B4-BE49-F238E27FC236}">
                <a16:creationId xmlns:a16="http://schemas.microsoft.com/office/drawing/2014/main" id="{88B8F8EA-5187-05CD-9908-420AD20173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965" y="118110"/>
            <a:ext cx="806123" cy="310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Marcador de número de diapositiva 3">
            <a:extLst>
              <a:ext uri="{FF2B5EF4-FFF2-40B4-BE49-F238E27FC236}">
                <a16:creationId xmlns:a16="http://schemas.microsoft.com/office/drawing/2014/main" id="{C26D054D-A157-26F9-B628-D0F14E456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sz="2000" b="1" smtClean="0">
                <a:latin typeface="Century Gothic" panose="020B0502020202020204" pitchFamily="34" charset="0"/>
              </a:rPr>
              <a:pPr/>
              <a:t>31</a:t>
            </a:fld>
            <a:endParaRPr lang="en-US" sz="2000" b="1" dirty="0">
              <a:latin typeface="Century Gothic" panose="020B0502020202020204" pitchFamily="34" charset="0"/>
            </a:endParaRP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AD5A5F08-3020-E42A-C721-DF981B3004F6}"/>
              </a:ext>
            </a:extLst>
          </p:cNvPr>
          <p:cNvSpPr/>
          <p:nvPr/>
        </p:nvSpPr>
        <p:spPr>
          <a:xfrm>
            <a:off x="8399257" y="118110"/>
            <a:ext cx="315077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CO" sz="1100" b="1" dirty="0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  <a:sym typeface="Gill Sans Light"/>
              </a:rPr>
              <a:t>Curso</a:t>
            </a:r>
            <a:r>
              <a:rPr lang="es-CO" sz="1100" dirty="0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  <a:sym typeface="Gill Sans Light"/>
              </a:rPr>
              <a:t> Análisis de Decisiones de Inversión</a:t>
            </a:r>
            <a:endParaRPr lang="es-CO" sz="1100" dirty="0">
              <a:solidFill>
                <a:schemeClr val="accent2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338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>
            <a:extLst>
              <a:ext uri="{FF2B5EF4-FFF2-40B4-BE49-F238E27FC236}">
                <a16:creationId xmlns:a16="http://schemas.microsoft.com/office/drawing/2014/main" id="{062D24FF-79AD-4C76-8E38-D8EB4EC525C5}"/>
              </a:ext>
            </a:extLst>
          </p:cNvPr>
          <p:cNvSpPr/>
          <p:nvPr/>
        </p:nvSpPr>
        <p:spPr>
          <a:xfrm>
            <a:off x="457472" y="933135"/>
            <a:ext cx="1129002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Clr>
                <a:srgbClr val="2C7C9F"/>
              </a:buClr>
            </a:pPr>
            <a:r>
              <a:rPr lang="es-ES_tradnl" sz="3200" dirty="0">
                <a:solidFill>
                  <a:schemeClr val="bg1"/>
                </a:solidFill>
                <a:latin typeface="Century Gothic" panose="020B0502020202020204" pitchFamily="34" charset="0"/>
              </a:rPr>
              <a:t>¿Qué es un proyecto de inversión real?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0C2EBF32-A360-42E3-A462-1ADEC4FC5A9A}"/>
              </a:ext>
            </a:extLst>
          </p:cNvPr>
          <p:cNvSpPr/>
          <p:nvPr/>
        </p:nvSpPr>
        <p:spPr>
          <a:xfrm>
            <a:off x="447346" y="2124774"/>
            <a:ext cx="1129002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Clr>
                <a:srgbClr val="2C7C9F"/>
              </a:buClr>
            </a:pPr>
            <a:r>
              <a:rPr lang="es-ES_tradnl" dirty="0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</a:rPr>
              <a:t>Se pueden representar gráficamente</a:t>
            </a:r>
          </a:p>
        </p:txBody>
      </p:sp>
      <p:cxnSp>
        <p:nvCxnSpPr>
          <p:cNvPr id="17" name="Straight Connector 3">
            <a:extLst>
              <a:ext uri="{FF2B5EF4-FFF2-40B4-BE49-F238E27FC236}">
                <a16:creationId xmlns:a16="http://schemas.microsoft.com/office/drawing/2014/main" id="{878935EB-E344-4B63-B0E3-7F7070B15375}"/>
              </a:ext>
            </a:extLst>
          </p:cNvPr>
          <p:cNvCxnSpPr/>
          <p:nvPr/>
        </p:nvCxnSpPr>
        <p:spPr>
          <a:xfrm>
            <a:off x="2169277" y="4640632"/>
            <a:ext cx="769329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6">
            <a:extLst>
              <a:ext uri="{FF2B5EF4-FFF2-40B4-BE49-F238E27FC236}">
                <a16:creationId xmlns:a16="http://schemas.microsoft.com/office/drawing/2014/main" id="{6EA4FDEB-FDA7-43A1-A53F-795011830391}"/>
              </a:ext>
            </a:extLst>
          </p:cNvPr>
          <p:cNvCxnSpPr/>
          <p:nvPr/>
        </p:nvCxnSpPr>
        <p:spPr>
          <a:xfrm>
            <a:off x="2169277" y="4640632"/>
            <a:ext cx="0" cy="149237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7">
            <a:extLst>
              <a:ext uri="{FF2B5EF4-FFF2-40B4-BE49-F238E27FC236}">
                <a16:creationId xmlns:a16="http://schemas.microsoft.com/office/drawing/2014/main" id="{969B4AB3-D5AB-401E-8C55-86AB20B0E637}"/>
              </a:ext>
            </a:extLst>
          </p:cNvPr>
          <p:cNvCxnSpPr/>
          <p:nvPr/>
        </p:nvCxnSpPr>
        <p:spPr>
          <a:xfrm flipV="1">
            <a:off x="3153779" y="3910670"/>
            <a:ext cx="0" cy="72996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0">
            <a:extLst>
              <a:ext uri="{FF2B5EF4-FFF2-40B4-BE49-F238E27FC236}">
                <a16:creationId xmlns:a16="http://schemas.microsoft.com/office/drawing/2014/main" id="{661519D4-70C0-46EF-81DE-4D23DF12798E}"/>
              </a:ext>
            </a:extLst>
          </p:cNvPr>
          <p:cNvCxnSpPr/>
          <p:nvPr/>
        </p:nvCxnSpPr>
        <p:spPr>
          <a:xfrm flipV="1">
            <a:off x="4102668" y="3910670"/>
            <a:ext cx="0" cy="72996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11">
            <a:extLst>
              <a:ext uri="{FF2B5EF4-FFF2-40B4-BE49-F238E27FC236}">
                <a16:creationId xmlns:a16="http://schemas.microsoft.com/office/drawing/2014/main" id="{D79B2A34-5DE4-44B7-8183-AD539F79CD11}"/>
              </a:ext>
            </a:extLst>
          </p:cNvPr>
          <p:cNvCxnSpPr/>
          <p:nvPr/>
        </p:nvCxnSpPr>
        <p:spPr>
          <a:xfrm flipV="1">
            <a:off x="5066154" y="3910670"/>
            <a:ext cx="0" cy="72996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13">
            <a:extLst>
              <a:ext uri="{FF2B5EF4-FFF2-40B4-BE49-F238E27FC236}">
                <a16:creationId xmlns:a16="http://schemas.microsoft.com/office/drawing/2014/main" id="{2C0C11DB-75DF-4F30-96AE-F2E346AAF2BF}"/>
              </a:ext>
            </a:extLst>
          </p:cNvPr>
          <p:cNvCxnSpPr/>
          <p:nvPr/>
        </p:nvCxnSpPr>
        <p:spPr>
          <a:xfrm flipV="1">
            <a:off x="6015043" y="3910670"/>
            <a:ext cx="0" cy="72996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14">
            <a:extLst>
              <a:ext uri="{FF2B5EF4-FFF2-40B4-BE49-F238E27FC236}">
                <a16:creationId xmlns:a16="http://schemas.microsoft.com/office/drawing/2014/main" id="{E904BDFA-5FA8-413D-98DB-F024D64D4765}"/>
              </a:ext>
            </a:extLst>
          </p:cNvPr>
          <p:cNvCxnSpPr/>
          <p:nvPr/>
        </p:nvCxnSpPr>
        <p:spPr>
          <a:xfrm flipV="1">
            <a:off x="6978529" y="3910670"/>
            <a:ext cx="0" cy="72996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16">
            <a:extLst>
              <a:ext uri="{FF2B5EF4-FFF2-40B4-BE49-F238E27FC236}">
                <a16:creationId xmlns:a16="http://schemas.microsoft.com/office/drawing/2014/main" id="{FF4D628C-D9ED-4846-863D-B887293E6ABB}"/>
              </a:ext>
            </a:extLst>
          </p:cNvPr>
          <p:cNvCxnSpPr/>
          <p:nvPr/>
        </p:nvCxnSpPr>
        <p:spPr>
          <a:xfrm flipV="1">
            <a:off x="7927418" y="3910670"/>
            <a:ext cx="0" cy="72996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17">
            <a:extLst>
              <a:ext uri="{FF2B5EF4-FFF2-40B4-BE49-F238E27FC236}">
                <a16:creationId xmlns:a16="http://schemas.microsoft.com/office/drawing/2014/main" id="{AB629BC0-A80B-472B-83A1-D3FEEE262E8C}"/>
              </a:ext>
            </a:extLst>
          </p:cNvPr>
          <p:cNvCxnSpPr/>
          <p:nvPr/>
        </p:nvCxnSpPr>
        <p:spPr>
          <a:xfrm flipV="1">
            <a:off x="8890904" y="3910670"/>
            <a:ext cx="0" cy="72996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18">
            <a:extLst>
              <a:ext uri="{FF2B5EF4-FFF2-40B4-BE49-F238E27FC236}">
                <a16:creationId xmlns:a16="http://schemas.microsoft.com/office/drawing/2014/main" id="{38159A38-7430-443E-B0E1-989B547C4698}"/>
              </a:ext>
            </a:extLst>
          </p:cNvPr>
          <p:cNvCxnSpPr/>
          <p:nvPr/>
        </p:nvCxnSpPr>
        <p:spPr>
          <a:xfrm flipV="1">
            <a:off x="9862573" y="2742729"/>
            <a:ext cx="0" cy="189790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Content Placeholder 6">
            <a:extLst>
              <a:ext uri="{FF2B5EF4-FFF2-40B4-BE49-F238E27FC236}">
                <a16:creationId xmlns:a16="http://schemas.microsoft.com/office/drawing/2014/main" id="{245902A9-10CD-4314-97A5-4187AFFDB30A}"/>
              </a:ext>
            </a:extLst>
          </p:cNvPr>
          <p:cNvSpPr txBox="1">
            <a:spLocks/>
          </p:cNvSpPr>
          <p:nvPr/>
        </p:nvSpPr>
        <p:spPr>
          <a:xfrm>
            <a:off x="9509352" y="4672472"/>
            <a:ext cx="706442" cy="4419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Char char="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035050" indent="-34925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720850" indent="-34925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5813" indent="-344488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398713" indent="-344488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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743200" indent="-344488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087688" indent="-344488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"/>
              <a:defRPr lang="en-US" sz="18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itchFamily="18" charset="2"/>
              <a:buNone/>
            </a:pPr>
            <a:r>
              <a:rPr lang="es-ES_tradnl" sz="1400" b="1" dirty="0">
                <a:solidFill>
                  <a:schemeClr val="accent3">
                    <a:lumMod val="50000"/>
                  </a:schemeClr>
                </a:solidFill>
              </a:rPr>
              <a:t>T = 8</a:t>
            </a:r>
          </a:p>
        </p:txBody>
      </p:sp>
      <p:sp>
        <p:nvSpPr>
          <p:cNvPr id="28" name="Content Placeholder 6">
            <a:extLst>
              <a:ext uri="{FF2B5EF4-FFF2-40B4-BE49-F238E27FC236}">
                <a16:creationId xmlns:a16="http://schemas.microsoft.com/office/drawing/2014/main" id="{EEF03F68-1F36-470A-9DA4-7C37143EC1DC}"/>
              </a:ext>
            </a:extLst>
          </p:cNvPr>
          <p:cNvSpPr txBox="1">
            <a:spLocks/>
          </p:cNvSpPr>
          <p:nvPr/>
        </p:nvSpPr>
        <p:spPr>
          <a:xfrm>
            <a:off x="2829754" y="4640627"/>
            <a:ext cx="706442" cy="4419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Char char="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035050" indent="-34925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720850" indent="-34925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5813" indent="-344488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398713" indent="-344488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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743200" indent="-344488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087688" indent="-344488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"/>
              <a:defRPr lang="en-US" sz="18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itchFamily="18" charset="2"/>
              <a:buNone/>
            </a:pPr>
            <a:r>
              <a:rPr lang="es-ES_tradnl" sz="1400" b="1" dirty="0">
                <a:solidFill>
                  <a:schemeClr val="accent3">
                    <a:lumMod val="50000"/>
                  </a:schemeClr>
                </a:solidFill>
              </a:rPr>
              <a:t>T = 1</a:t>
            </a:r>
          </a:p>
        </p:txBody>
      </p:sp>
      <p:sp>
        <p:nvSpPr>
          <p:cNvPr id="29" name="Content Placeholder 6">
            <a:extLst>
              <a:ext uri="{FF2B5EF4-FFF2-40B4-BE49-F238E27FC236}">
                <a16:creationId xmlns:a16="http://schemas.microsoft.com/office/drawing/2014/main" id="{EE9D36D0-0783-4433-AC11-E7C60CC88C2A}"/>
              </a:ext>
            </a:extLst>
          </p:cNvPr>
          <p:cNvSpPr txBox="1">
            <a:spLocks/>
          </p:cNvSpPr>
          <p:nvPr/>
        </p:nvSpPr>
        <p:spPr>
          <a:xfrm>
            <a:off x="1903644" y="4346662"/>
            <a:ext cx="706442" cy="4419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Char char="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035050" indent="-34925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720850" indent="-34925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5813" indent="-344488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398713" indent="-344488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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743200" indent="-344488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087688" indent="-344488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"/>
              <a:defRPr lang="en-US" sz="18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itchFamily="18" charset="2"/>
              <a:buNone/>
            </a:pPr>
            <a:r>
              <a:rPr lang="es-ES_tradnl" sz="1400" b="1" dirty="0">
                <a:solidFill>
                  <a:schemeClr val="accent3">
                    <a:lumMod val="50000"/>
                  </a:schemeClr>
                </a:solidFill>
              </a:rPr>
              <a:t>T = 0</a:t>
            </a:r>
          </a:p>
        </p:txBody>
      </p:sp>
      <p:sp>
        <p:nvSpPr>
          <p:cNvPr id="30" name="Content Placeholder 6">
            <a:extLst>
              <a:ext uri="{FF2B5EF4-FFF2-40B4-BE49-F238E27FC236}">
                <a16:creationId xmlns:a16="http://schemas.microsoft.com/office/drawing/2014/main" id="{CBDFD2E8-E090-4F7D-B529-07342016331D}"/>
              </a:ext>
            </a:extLst>
          </p:cNvPr>
          <p:cNvSpPr txBox="1">
            <a:spLocks/>
          </p:cNvSpPr>
          <p:nvPr/>
        </p:nvSpPr>
        <p:spPr>
          <a:xfrm>
            <a:off x="2123312" y="5879313"/>
            <a:ext cx="706442" cy="4419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Char char="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035050" indent="-34925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720850" indent="-34925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5813" indent="-344488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398713" indent="-344488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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743200" indent="-344488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087688" indent="-344488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"/>
              <a:defRPr lang="en-US" sz="18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 2" pitchFamily="18" charset="2"/>
              <a:buNone/>
            </a:pPr>
            <a:r>
              <a:rPr lang="es-ES_tradnl" sz="1400" b="1" dirty="0">
                <a:solidFill>
                  <a:schemeClr val="accent3">
                    <a:lumMod val="50000"/>
                  </a:schemeClr>
                </a:solidFill>
              </a:rPr>
              <a:t>- X</a:t>
            </a:r>
          </a:p>
        </p:txBody>
      </p:sp>
      <p:sp>
        <p:nvSpPr>
          <p:cNvPr id="31" name="Content Placeholder 6">
            <a:extLst>
              <a:ext uri="{FF2B5EF4-FFF2-40B4-BE49-F238E27FC236}">
                <a16:creationId xmlns:a16="http://schemas.microsoft.com/office/drawing/2014/main" id="{3F29A5E7-5F64-4492-9AFE-19B06D8EBAAE}"/>
              </a:ext>
            </a:extLst>
          </p:cNvPr>
          <p:cNvSpPr txBox="1">
            <a:spLocks/>
          </p:cNvSpPr>
          <p:nvPr/>
        </p:nvSpPr>
        <p:spPr>
          <a:xfrm>
            <a:off x="3051244" y="3511791"/>
            <a:ext cx="5927597" cy="4419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Char char="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035050" indent="-34925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720850" indent="-34925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5813" indent="-344488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398713" indent="-344488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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743200" indent="-344488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087688" indent="-344488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"/>
              <a:defRPr lang="en-US" sz="18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 2" pitchFamily="18" charset="2"/>
              <a:buNone/>
            </a:pPr>
            <a:r>
              <a:rPr lang="es-ES_tradnl" sz="1400" b="1" dirty="0">
                <a:solidFill>
                  <a:schemeClr val="accent3">
                    <a:lumMod val="50000"/>
                  </a:schemeClr>
                </a:solidFill>
              </a:rPr>
              <a:t>Y</a:t>
            </a:r>
          </a:p>
        </p:txBody>
      </p:sp>
      <p:sp>
        <p:nvSpPr>
          <p:cNvPr id="32" name="Content Placeholder 6">
            <a:extLst>
              <a:ext uri="{FF2B5EF4-FFF2-40B4-BE49-F238E27FC236}">
                <a16:creationId xmlns:a16="http://schemas.microsoft.com/office/drawing/2014/main" id="{F11CF2E2-1664-44B9-9C9D-A6D25A5234FF}"/>
              </a:ext>
            </a:extLst>
          </p:cNvPr>
          <p:cNvSpPr txBox="1">
            <a:spLocks/>
          </p:cNvSpPr>
          <p:nvPr/>
        </p:nvSpPr>
        <p:spPr>
          <a:xfrm>
            <a:off x="9497010" y="2467637"/>
            <a:ext cx="706442" cy="4419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Char char="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035050" indent="-34925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720850" indent="-34925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5813" indent="-344488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398713" indent="-344488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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743200" indent="-344488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087688" indent="-344488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"/>
              <a:defRPr lang="en-US" sz="18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 2" pitchFamily="18" charset="2"/>
              <a:buNone/>
            </a:pPr>
            <a:r>
              <a:rPr lang="es-ES_tradnl" sz="1400" b="1" dirty="0">
                <a:solidFill>
                  <a:schemeClr val="accent3">
                    <a:lumMod val="50000"/>
                  </a:schemeClr>
                </a:solidFill>
              </a:rPr>
              <a:t>VT</a:t>
            </a:r>
          </a:p>
        </p:txBody>
      </p:sp>
      <p:sp>
        <p:nvSpPr>
          <p:cNvPr id="2" name="Elipse 1"/>
          <p:cNvSpPr/>
          <p:nvPr/>
        </p:nvSpPr>
        <p:spPr>
          <a:xfrm>
            <a:off x="1890581" y="5773783"/>
            <a:ext cx="926110" cy="534416"/>
          </a:xfrm>
          <a:prstGeom prst="ellipse">
            <a:avLst/>
          </a:prstGeom>
          <a:solidFill>
            <a:srgbClr val="6666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3" name="Rectángulo 2"/>
          <p:cNvSpPr/>
          <p:nvPr/>
        </p:nvSpPr>
        <p:spPr>
          <a:xfrm>
            <a:off x="1890581" y="4400117"/>
            <a:ext cx="8312871" cy="507087"/>
          </a:xfrm>
          <a:prstGeom prst="rect">
            <a:avLst/>
          </a:prstGeom>
          <a:solidFill>
            <a:srgbClr val="D7A7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33" name="Elipse 32"/>
          <p:cNvSpPr/>
          <p:nvPr/>
        </p:nvSpPr>
        <p:spPr>
          <a:xfrm>
            <a:off x="9387176" y="2408270"/>
            <a:ext cx="926110" cy="534416"/>
          </a:xfrm>
          <a:prstGeom prst="ellipse">
            <a:avLst/>
          </a:prstGeom>
          <a:solidFill>
            <a:schemeClr val="accent3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34" name="Elipse 33"/>
          <p:cNvSpPr/>
          <p:nvPr/>
        </p:nvSpPr>
        <p:spPr>
          <a:xfrm>
            <a:off x="5551987" y="3376252"/>
            <a:ext cx="926110" cy="534416"/>
          </a:xfrm>
          <a:prstGeom prst="ellipse">
            <a:avLst/>
          </a:prstGeom>
          <a:solidFill>
            <a:srgbClr val="C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82FBF044-EF65-6EFC-2E3A-F2025D43D0A5}"/>
              </a:ext>
            </a:extLst>
          </p:cNvPr>
          <p:cNvSpPr/>
          <p:nvPr/>
        </p:nvSpPr>
        <p:spPr>
          <a:xfrm>
            <a:off x="1415434" y="118110"/>
            <a:ext cx="278153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CO" sz="1100" b="1" dirty="0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  <a:sym typeface="Gill Sans Light"/>
              </a:rPr>
              <a:t>Departamento de Ingeniería Industrial</a:t>
            </a:r>
            <a:endParaRPr lang="es-CO" sz="1100" b="1" dirty="0">
              <a:solidFill>
                <a:schemeClr val="accent2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  <p:pic>
        <p:nvPicPr>
          <p:cNvPr id="6" name="Picture 2" descr="Clientes y aliados | Centro de Evaluación | Uniandes">
            <a:extLst>
              <a:ext uri="{FF2B5EF4-FFF2-40B4-BE49-F238E27FC236}">
                <a16:creationId xmlns:a16="http://schemas.microsoft.com/office/drawing/2014/main" id="{AB15F999-1015-3EBC-A2DB-C4E3D4455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965" y="118110"/>
            <a:ext cx="806123" cy="310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Marcador de número de diapositiva 3">
            <a:extLst>
              <a:ext uri="{FF2B5EF4-FFF2-40B4-BE49-F238E27FC236}">
                <a16:creationId xmlns:a16="http://schemas.microsoft.com/office/drawing/2014/main" id="{651EBF5D-9012-5EAA-53F7-0152C42C1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sz="2000" b="1" smtClean="0">
                <a:latin typeface="Century Gothic" panose="020B0502020202020204" pitchFamily="34" charset="0"/>
              </a:rPr>
              <a:pPr/>
              <a:t>32</a:t>
            </a:fld>
            <a:endParaRPr lang="en-US" sz="2000" b="1" dirty="0">
              <a:latin typeface="Century Gothic" panose="020B0502020202020204" pitchFamily="34" charset="0"/>
            </a:endParaRP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2E94B3C7-F083-ADD1-AD1A-1607AF0DDD48}"/>
              </a:ext>
            </a:extLst>
          </p:cNvPr>
          <p:cNvSpPr/>
          <p:nvPr/>
        </p:nvSpPr>
        <p:spPr>
          <a:xfrm>
            <a:off x="8399257" y="118110"/>
            <a:ext cx="315077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CO" sz="1100" b="1" dirty="0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  <a:sym typeface="Gill Sans Light"/>
              </a:rPr>
              <a:t>Curso</a:t>
            </a:r>
            <a:r>
              <a:rPr lang="es-CO" sz="1100" dirty="0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  <a:sym typeface="Gill Sans Light"/>
              </a:rPr>
              <a:t> Análisis de Decisiones de Inversión</a:t>
            </a:r>
            <a:endParaRPr lang="es-CO" sz="1100" dirty="0">
              <a:solidFill>
                <a:schemeClr val="accent2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11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33" grpId="0" animBg="1"/>
      <p:bldP spid="34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>
            <a:extLst>
              <a:ext uri="{FF2B5EF4-FFF2-40B4-BE49-F238E27FC236}">
                <a16:creationId xmlns:a16="http://schemas.microsoft.com/office/drawing/2014/main" id="{062D24FF-79AD-4C76-8E38-D8EB4EC525C5}"/>
              </a:ext>
            </a:extLst>
          </p:cNvPr>
          <p:cNvSpPr/>
          <p:nvPr/>
        </p:nvSpPr>
        <p:spPr>
          <a:xfrm>
            <a:off x="457472" y="656683"/>
            <a:ext cx="1129002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Clr>
                <a:srgbClr val="2C7C9F"/>
              </a:buClr>
            </a:pPr>
            <a:r>
              <a:rPr lang="es-ES_tradnl" sz="3200" dirty="0">
                <a:solidFill>
                  <a:schemeClr val="bg1"/>
                </a:solidFill>
                <a:latin typeface="Century Gothic" panose="020B0502020202020204" pitchFamily="34" charset="0"/>
              </a:rPr>
              <a:t>¿Qué es un proyecto de inversión real?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0C2EBF32-A360-42E3-A462-1ADEC4FC5A9A}"/>
              </a:ext>
            </a:extLst>
          </p:cNvPr>
          <p:cNvSpPr/>
          <p:nvPr/>
        </p:nvSpPr>
        <p:spPr>
          <a:xfrm>
            <a:off x="457472" y="1316312"/>
            <a:ext cx="1129002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Clr>
                <a:srgbClr val="2C7C9F"/>
              </a:buClr>
            </a:pPr>
            <a:r>
              <a:rPr lang="es-ES_tradnl" sz="2400" dirty="0">
                <a:solidFill>
                  <a:schemeClr val="accent3">
                    <a:lumMod val="75000"/>
                  </a:schemeClr>
                </a:solidFill>
                <a:latin typeface="Century Gothic" panose="020B0502020202020204" pitchFamily="34" charset="0"/>
              </a:rPr>
              <a:t>¿Cuáles son las etapas de un proyecto?</a:t>
            </a:r>
          </a:p>
        </p:txBody>
      </p:sp>
      <p:grpSp>
        <p:nvGrpSpPr>
          <p:cNvPr id="33" name="Grupo 32">
            <a:extLst>
              <a:ext uri="{FF2B5EF4-FFF2-40B4-BE49-F238E27FC236}">
                <a16:creationId xmlns:a16="http://schemas.microsoft.com/office/drawing/2014/main" id="{FA1B5D6D-BD8E-4EEA-AA93-C3ED239D7383}"/>
              </a:ext>
            </a:extLst>
          </p:cNvPr>
          <p:cNvGrpSpPr/>
          <p:nvPr/>
        </p:nvGrpSpPr>
        <p:grpSpPr>
          <a:xfrm>
            <a:off x="2442808" y="2083204"/>
            <a:ext cx="7451806" cy="4434408"/>
            <a:chOff x="1522691" y="774391"/>
            <a:chExt cx="8521352" cy="5389835"/>
          </a:xfrm>
        </p:grpSpPr>
        <p:sp>
          <p:nvSpPr>
            <p:cNvPr id="35" name="CuadroTexto 34">
              <a:extLst>
                <a:ext uri="{FF2B5EF4-FFF2-40B4-BE49-F238E27FC236}">
                  <a16:creationId xmlns:a16="http://schemas.microsoft.com/office/drawing/2014/main" id="{0D113A30-C619-4A4A-A087-3140D51E39E6}"/>
                </a:ext>
              </a:extLst>
            </p:cNvPr>
            <p:cNvSpPr txBox="1"/>
            <p:nvPr/>
          </p:nvSpPr>
          <p:spPr>
            <a:xfrm>
              <a:off x="5063265" y="774391"/>
              <a:ext cx="2165233" cy="7107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342900" marR="0" lvl="0" indent="-34290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AutoNum type="arabicPeriod"/>
                <a:tabLst/>
                <a:defRPr/>
              </a:pPr>
              <a:r>
                <a:rPr kumimoji="0" lang="es-E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entury Gothic" panose="020B0502020202020204" pitchFamily="34" charset="0"/>
                </a:rPr>
                <a:t>Identificar un 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entury Gothic" panose="020B0502020202020204" pitchFamily="34" charset="0"/>
                </a:rPr>
                <a:t>Problema</a:t>
              </a:r>
            </a:p>
          </p:txBody>
        </p:sp>
        <p:sp>
          <p:nvSpPr>
            <p:cNvPr id="36" name="CuadroTexto 35">
              <a:extLst>
                <a:ext uri="{FF2B5EF4-FFF2-40B4-BE49-F238E27FC236}">
                  <a16:creationId xmlns:a16="http://schemas.microsoft.com/office/drawing/2014/main" id="{26299677-B71F-4108-9D37-F880263FABE4}"/>
                </a:ext>
              </a:extLst>
            </p:cNvPr>
            <p:cNvSpPr txBox="1"/>
            <p:nvPr/>
          </p:nvSpPr>
          <p:spPr>
            <a:xfrm>
              <a:off x="7904009" y="1818796"/>
              <a:ext cx="1760124" cy="10100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entury Gothic" panose="020B0502020202020204" pitchFamily="34" charset="0"/>
                </a:rPr>
                <a:t>2. Desarrollar 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entury Gothic" panose="020B0502020202020204" pitchFamily="34" charset="0"/>
                </a:rPr>
                <a:t>alternativas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entury Gothic" panose="020B0502020202020204" pitchFamily="34" charset="0"/>
                </a:rPr>
                <a:t>de solución</a:t>
              </a:r>
            </a:p>
          </p:txBody>
        </p:sp>
        <p:sp>
          <p:nvSpPr>
            <p:cNvPr id="37" name="CuadroTexto 36">
              <a:extLst>
                <a:ext uri="{FF2B5EF4-FFF2-40B4-BE49-F238E27FC236}">
                  <a16:creationId xmlns:a16="http://schemas.microsoft.com/office/drawing/2014/main" id="{803AC062-D350-4C21-A6F9-D5942F8DCFE1}"/>
                </a:ext>
              </a:extLst>
            </p:cNvPr>
            <p:cNvSpPr txBox="1"/>
            <p:nvPr/>
          </p:nvSpPr>
          <p:spPr>
            <a:xfrm>
              <a:off x="2855040" y="5333191"/>
              <a:ext cx="1712464" cy="7107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entury Gothic" panose="020B0502020202020204" pitchFamily="34" charset="0"/>
                </a:rPr>
                <a:t>5. Comparar 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entury Gothic" panose="020B0502020202020204" pitchFamily="34" charset="0"/>
                </a:rPr>
                <a:t>alternativas</a:t>
              </a:r>
            </a:p>
          </p:txBody>
        </p:sp>
        <p:sp>
          <p:nvSpPr>
            <p:cNvPr id="38" name="CuadroTexto 37">
              <a:extLst>
                <a:ext uri="{FF2B5EF4-FFF2-40B4-BE49-F238E27FC236}">
                  <a16:creationId xmlns:a16="http://schemas.microsoft.com/office/drawing/2014/main" id="{58A7B628-2275-462C-864F-92228A66F144}"/>
                </a:ext>
              </a:extLst>
            </p:cNvPr>
            <p:cNvSpPr txBox="1"/>
            <p:nvPr/>
          </p:nvSpPr>
          <p:spPr>
            <a:xfrm>
              <a:off x="7156898" y="5453457"/>
              <a:ext cx="1532822" cy="7107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entury Gothic" panose="020B0502020202020204" pitchFamily="34" charset="0"/>
                </a:rPr>
                <a:t>4. Evaluar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entury Gothic" panose="020B0502020202020204" pitchFamily="34" charset="0"/>
                </a:rPr>
                <a:t>alternativas</a:t>
              </a:r>
            </a:p>
          </p:txBody>
        </p:sp>
        <p:sp>
          <p:nvSpPr>
            <p:cNvPr id="39" name="CuadroTexto 38">
              <a:extLst>
                <a:ext uri="{FF2B5EF4-FFF2-40B4-BE49-F238E27FC236}">
                  <a16:creationId xmlns:a16="http://schemas.microsoft.com/office/drawing/2014/main" id="{1F0322DF-2738-4FA0-BF7E-2EF96138D36C}"/>
                </a:ext>
              </a:extLst>
            </p:cNvPr>
            <p:cNvSpPr txBox="1"/>
            <p:nvPr/>
          </p:nvSpPr>
          <p:spPr>
            <a:xfrm>
              <a:off x="8142773" y="3559826"/>
              <a:ext cx="1901270" cy="10100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entury Gothic" panose="020B0502020202020204" pitchFamily="34" charset="0"/>
                </a:rPr>
                <a:t>3. Seleccionar 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entury Gothic" panose="020B0502020202020204" pitchFamily="34" charset="0"/>
                </a:rPr>
                <a:t>criterio de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entury Gothic" panose="020B0502020202020204" pitchFamily="34" charset="0"/>
                </a:rPr>
                <a:t>decisión </a:t>
              </a:r>
            </a:p>
          </p:txBody>
        </p:sp>
        <p:sp>
          <p:nvSpPr>
            <p:cNvPr id="40" name="CuadroTexto 39">
              <a:extLst>
                <a:ext uri="{FF2B5EF4-FFF2-40B4-BE49-F238E27FC236}">
                  <a16:creationId xmlns:a16="http://schemas.microsoft.com/office/drawing/2014/main" id="{FE8B0415-2282-42D9-B42C-6B51A292CB1C}"/>
                </a:ext>
              </a:extLst>
            </p:cNvPr>
            <p:cNvSpPr txBox="1"/>
            <p:nvPr/>
          </p:nvSpPr>
          <p:spPr>
            <a:xfrm>
              <a:off x="1522691" y="3559826"/>
              <a:ext cx="2062749" cy="10100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entury Gothic" panose="020B0502020202020204" pitchFamily="34" charset="0"/>
                </a:rPr>
                <a:t>6. Selección de la mejor alternativa</a:t>
              </a:r>
            </a:p>
          </p:txBody>
        </p:sp>
        <p:sp>
          <p:nvSpPr>
            <p:cNvPr id="41" name="CuadroTexto 40">
              <a:extLst>
                <a:ext uri="{FF2B5EF4-FFF2-40B4-BE49-F238E27FC236}">
                  <a16:creationId xmlns:a16="http://schemas.microsoft.com/office/drawing/2014/main" id="{5F639C11-84F0-4922-B889-FBB089C546FF}"/>
                </a:ext>
              </a:extLst>
            </p:cNvPr>
            <p:cNvSpPr txBox="1"/>
            <p:nvPr/>
          </p:nvSpPr>
          <p:spPr>
            <a:xfrm>
              <a:off x="1984459" y="1818796"/>
              <a:ext cx="2025920" cy="7107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entury Gothic" panose="020B0502020202020204" pitchFamily="34" charset="0"/>
                </a:rPr>
                <a:t>7. Hacer control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entury Gothic" panose="020B0502020202020204" pitchFamily="34" charset="0"/>
                </a:rPr>
                <a:t>y seguimiento</a:t>
              </a:r>
            </a:p>
          </p:txBody>
        </p:sp>
      </p:grpSp>
      <p:sp>
        <p:nvSpPr>
          <p:cNvPr id="46" name="Rectangle 1">
            <a:extLst>
              <a:ext uri="{FF2B5EF4-FFF2-40B4-BE49-F238E27FC236}">
                <a16:creationId xmlns:a16="http://schemas.microsoft.com/office/drawing/2014/main" id="{71C63FA9-F566-40C6-9B91-0A9CE6EBB0D4}"/>
              </a:ext>
            </a:extLst>
          </p:cNvPr>
          <p:cNvSpPr/>
          <p:nvPr/>
        </p:nvSpPr>
        <p:spPr>
          <a:xfrm>
            <a:off x="2279650" y="4255150"/>
            <a:ext cx="7632700" cy="2262462"/>
          </a:xfrm>
          <a:prstGeom prst="rect">
            <a:avLst/>
          </a:prstGeom>
          <a:solidFill>
            <a:srgbClr val="FF5050">
              <a:alpha val="25098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entury Gothic" panose="020B0502020202020204" pitchFamily="34" charset="0"/>
            </a:endParaRPr>
          </a:p>
        </p:txBody>
      </p:sp>
      <p:pic>
        <p:nvPicPr>
          <p:cNvPr id="5122" name="Picture 2" descr="Resultado de imagen para ciclos"/>
          <p:cNvPicPr>
            <a:picLocks noChangeAspect="1" noChangeArrowheads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5543" y="2767689"/>
            <a:ext cx="3390541" cy="3296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FBAED462-10AC-2850-BD21-F7E3A3DFD499}"/>
              </a:ext>
            </a:extLst>
          </p:cNvPr>
          <p:cNvSpPr/>
          <p:nvPr/>
        </p:nvSpPr>
        <p:spPr>
          <a:xfrm>
            <a:off x="1415434" y="118110"/>
            <a:ext cx="278153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CO" sz="1100" b="1" dirty="0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  <a:sym typeface="Gill Sans Light"/>
              </a:rPr>
              <a:t>Departamento de Ingeniería Industrial</a:t>
            </a:r>
            <a:endParaRPr lang="es-CO" sz="1100" b="1" dirty="0">
              <a:solidFill>
                <a:schemeClr val="accent2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  <p:pic>
        <p:nvPicPr>
          <p:cNvPr id="4" name="Picture 2" descr="Clientes y aliados | Centro de Evaluación | Uniandes">
            <a:extLst>
              <a:ext uri="{FF2B5EF4-FFF2-40B4-BE49-F238E27FC236}">
                <a16:creationId xmlns:a16="http://schemas.microsoft.com/office/drawing/2014/main" id="{574CEEA2-19A7-558A-C45D-1C1541602B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965" y="118110"/>
            <a:ext cx="806123" cy="310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Marcador de número de diapositiva 3">
            <a:extLst>
              <a:ext uri="{FF2B5EF4-FFF2-40B4-BE49-F238E27FC236}">
                <a16:creationId xmlns:a16="http://schemas.microsoft.com/office/drawing/2014/main" id="{35717D79-6059-0236-3981-9A08D92522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sz="2000" b="1" smtClean="0">
                <a:latin typeface="Century Gothic" panose="020B0502020202020204" pitchFamily="34" charset="0"/>
              </a:rPr>
              <a:pPr/>
              <a:t>33</a:t>
            </a:fld>
            <a:endParaRPr lang="en-US" sz="2000" b="1" dirty="0">
              <a:latin typeface="Century Gothic" panose="020B0502020202020204" pitchFamily="34" charset="0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85852DC2-357A-7958-344F-AC0941462B9A}"/>
              </a:ext>
            </a:extLst>
          </p:cNvPr>
          <p:cNvSpPr/>
          <p:nvPr/>
        </p:nvSpPr>
        <p:spPr>
          <a:xfrm>
            <a:off x="8399257" y="118110"/>
            <a:ext cx="315077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CO" sz="1100" b="1" dirty="0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  <a:sym typeface="Gill Sans Light"/>
              </a:rPr>
              <a:t>Curso</a:t>
            </a:r>
            <a:r>
              <a:rPr lang="es-CO" sz="1100" dirty="0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  <a:sym typeface="Gill Sans Light"/>
              </a:rPr>
              <a:t> Análisis de Decisiones de Inversión</a:t>
            </a:r>
            <a:endParaRPr lang="es-CO" sz="1100" dirty="0">
              <a:solidFill>
                <a:schemeClr val="accent2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9872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470868" y="1814732"/>
            <a:ext cx="10359896" cy="826833"/>
          </a:xfrm>
        </p:spPr>
        <p:txBody>
          <a:bodyPr>
            <a:noAutofit/>
          </a:bodyPr>
          <a:lstStyle/>
          <a:p>
            <a:r>
              <a:rPr lang="es-CO" sz="4000" dirty="0">
                <a:latin typeface="Century Gothic" panose="020B0502020202020204" pitchFamily="34" charset="0"/>
              </a:rPr>
              <a:t>BIENVENIDA E INTRODUCCIÓN AL CURSO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47094242-8D7F-4883-8E64-A43E1E37E5FF}"/>
              </a:ext>
            </a:extLst>
          </p:cNvPr>
          <p:cNvSpPr/>
          <p:nvPr/>
        </p:nvSpPr>
        <p:spPr>
          <a:xfrm>
            <a:off x="1415434" y="118110"/>
            <a:ext cx="278153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CO" sz="1100" b="1" dirty="0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  <a:sym typeface="Gill Sans Light"/>
              </a:rPr>
              <a:t>Departamento de Ingeniería Industrial</a:t>
            </a:r>
            <a:endParaRPr lang="es-CO" sz="1100" b="1" dirty="0">
              <a:solidFill>
                <a:schemeClr val="accent2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  <p:pic>
        <p:nvPicPr>
          <p:cNvPr id="1026" name="Picture 2" descr="Clientes y aliados | Centro de Evaluación | Uniandes">
            <a:extLst>
              <a:ext uri="{FF2B5EF4-FFF2-40B4-BE49-F238E27FC236}">
                <a16:creationId xmlns:a16="http://schemas.microsoft.com/office/drawing/2014/main" id="{D2A00364-D957-B6CC-C8C3-335B3CE9EB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965" y="118110"/>
            <a:ext cx="806123" cy="310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Gráfico 11" descr="Open book contorno">
            <a:extLst>
              <a:ext uri="{FF2B5EF4-FFF2-40B4-BE49-F238E27FC236}">
                <a16:creationId xmlns:a16="http://schemas.microsoft.com/office/drawing/2014/main" id="{52403B49-6EB3-5618-7D88-A91409E36D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134957" y="3342889"/>
            <a:ext cx="2695807" cy="2695807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A38E0B6B-D2CF-F23C-06DE-D242244F5FC3}"/>
              </a:ext>
            </a:extLst>
          </p:cNvPr>
          <p:cNvSpPr txBox="1"/>
          <p:nvPr/>
        </p:nvSpPr>
        <p:spPr>
          <a:xfrm>
            <a:off x="1045027" y="3342889"/>
            <a:ext cx="6349598" cy="249299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CO" sz="1600" b="1" u="sng" dirty="0">
                <a:solidFill>
                  <a:schemeClr val="bg1"/>
                </a:solidFill>
                <a:latin typeface="Century Gothic"/>
              </a:rPr>
              <a:t>													</a:t>
            </a:r>
            <a:endParaRPr lang="es-CO" sz="2000" b="1" u="sng" dirty="0">
              <a:solidFill>
                <a:schemeClr val="bg1"/>
              </a:solidFill>
              <a:latin typeface="Century Gothic"/>
            </a:endParaRPr>
          </a:p>
          <a:p>
            <a:endParaRPr lang="es-CO" sz="10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r>
              <a:rPr lang="es-CO" sz="2000" b="1" dirty="0">
                <a:solidFill>
                  <a:schemeClr val="bg1"/>
                </a:solidFill>
                <a:latin typeface="Century Gothic"/>
              </a:rPr>
              <a:t>DEPARTAMENTO DE INGENIERÍA INDUSTRIAL</a:t>
            </a:r>
          </a:p>
          <a:p>
            <a:r>
              <a:rPr lang="es-CO" sz="2000" b="1" dirty="0">
                <a:solidFill>
                  <a:schemeClr val="bg1"/>
                </a:solidFill>
                <a:latin typeface="Century Gothic"/>
              </a:rPr>
              <a:t>FACULTAD DE INGENIERÍA</a:t>
            </a:r>
          </a:p>
          <a:p>
            <a:r>
              <a:rPr lang="es-CO" sz="1000" b="1" u="sng" dirty="0">
                <a:solidFill>
                  <a:schemeClr val="bg1"/>
                </a:solidFill>
                <a:latin typeface="Century Gothic"/>
              </a:rPr>
              <a:t>													</a:t>
            </a:r>
          </a:p>
          <a:p>
            <a:endParaRPr lang="es-CO" sz="20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r>
              <a:rPr lang="es-CO" sz="2000" b="1" dirty="0">
                <a:solidFill>
                  <a:schemeClr val="bg1"/>
                </a:solidFill>
                <a:latin typeface="Century Gothic"/>
              </a:rPr>
              <a:t>Curso       </a:t>
            </a:r>
            <a:r>
              <a:rPr lang="es-CO" sz="2000" dirty="0">
                <a:solidFill>
                  <a:schemeClr val="bg1"/>
                </a:solidFill>
                <a:latin typeface="Century Gothic"/>
              </a:rPr>
              <a:t>ANÁLISIS DE DECISIONES DE INVERSIÓN</a:t>
            </a:r>
          </a:p>
          <a:p>
            <a:r>
              <a:rPr lang="es-CO" sz="2000" b="1" dirty="0">
                <a:solidFill>
                  <a:schemeClr val="bg1"/>
                </a:solidFill>
                <a:latin typeface="Century Gothic"/>
              </a:rPr>
              <a:t>Correo     </a:t>
            </a:r>
            <a:r>
              <a:rPr lang="es-CO" sz="2000" dirty="0" err="1">
                <a:solidFill>
                  <a:schemeClr val="bg1"/>
                </a:solidFill>
                <a:latin typeface="Century Gothic"/>
              </a:rPr>
              <a:t>cursoanadec@uniandes.edu.co</a:t>
            </a:r>
            <a:endParaRPr lang="es-CO" sz="2000" dirty="0">
              <a:solidFill>
                <a:schemeClr val="bg1"/>
              </a:solidFill>
              <a:latin typeface="Century Gothic"/>
            </a:endParaRPr>
          </a:p>
          <a:p>
            <a:endParaRPr lang="es-CO" sz="20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BCC2DCC1-6D7D-CA61-70C2-CCF499619F08}"/>
              </a:ext>
            </a:extLst>
          </p:cNvPr>
          <p:cNvSpPr/>
          <p:nvPr/>
        </p:nvSpPr>
        <p:spPr>
          <a:xfrm>
            <a:off x="8399257" y="118110"/>
            <a:ext cx="315077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CO" sz="1100" b="1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  <a:sym typeface="Gill Sans Light"/>
              </a:rPr>
              <a:t>Curso</a:t>
            </a:r>
            <a:r>
              <a:rPr lang="es-CO" sz="1100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  <a:sym typeface="Gill Sans Light"/>
              </a:rPr>
              <a:t> Análisis de Decisiones de Inversión</a:t>
            </a:r>
            <a:endParaRPr lang="es-CO" sz="1100">
              <a:solidFill>
                <a:schemeClr val="accent2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30023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O" sz="3200">
                <a:latin typeface="Century Gothic" panose="020B0502020202020204" pitchFamily="34" charset="0"/>
              </a:rPr>
              <a:t>ANÁLISIS DE DECISIONES DE INVERSIÓN</a:t>
            </a:r>
            <a:endParaRPr lang="es-CO" sz="3200" i="1">
              <a:latin typeface="Century Gothic" panose="020B0502020202020204" pitchFamily="34" charset="0"/>
            </a:endParaRPr>
          </a:p>
        </p:txBody>
      </p:sp>
      <p:sp>
        <p:nvSpPr>
          <p:cNvPr id="18" name="Rectángulo 17"/>
          <p:cNvSpPr/>
          <p:nvPr/>
        </p:nvSpPr>
        <p:spPr>
          <a:xfrm>
            <a:off x="3178417" y="2199317"/>
            <a:ext cx="29770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Clr>
                <a:schemeClr val="accent3">
                  <a:lumMod val="75000"/>
                </a:schemeClr>
              </a:buClr>
            </a:pPr>
            <a:r>
              <a:rPr lang="es-CO" b="1">
                <a:solidFill>
                  <a:srgbClr val="C00000"/>
                </a:solidFill>
                <a:latin typeface="Century Gothic" panose="020B0502020202020204" pitchFamily="34" charset="0"/>
              </a:rPr>
              <a:t>ES UN CURSO UNIFICADO</a:t>
            </a:r>
          </a:p>
        </p:txBody>
      </p:sp>
      <p:sp>
        <p:nvSpPr>
          <p:cNvPr id="20" name="Rectángulo 19"/>
          <p:cNvSpPr/>
          <p:nvPr/>
        </p:nvSpPr>
        <p:spPr>
          <a:xfrm>
            <a:off x="3178418" y="2723217"/>
            <a:ext cx="8558956" cy="3293209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buClr>
                <a:schemeClr val="accent3">
                  <a:lumMod val="75000"/>
                </a:schemeClr>
              </a:buClr>
            </a:pPr>
            <a:r>
              <a:rPr lang="es-CO" sz="1600">
                <a:solidFill>
                  <a:schemeClr val="accent1"/>
                </a:solidFill>
                <a:latin typeface="Century Gothic"/>
              </a:rPr>
              <a:t>El equipo del curso está compuesto por:</a:t>
            </a:r>
          </a:p>
          <a:p>
            <a:pPr>
              <a:buClr>
                <a:schemeClr val="accent3">
                  <a:lumMod val="75000"/>
                </a:schemeClr>
              </a:buClr>
            </a:pPr>
            <a:endParaRPr lang="es-CO" sz="1600">
              <a:solidFill>
                <a:schemeClr val="accent1"/>
              </a:solidFill>
              <a:latin typeface="Century Gothic" panose="020B0502020202020204" pitchFamily="34" charset="0"/>
            </a:endParaRPr>
          </a:p>
          <a:p>
            <a:pPr marL="285750" indent="-285750">
              <a:buClr>
                <a:schemeClr val="accent3">
                  <a:lumMod val="75000"/>
                </a:schemeClr>
              </a:buClr>
              <a:buFont typeface="Courier New" panose="02070309020205020404" pitchFamily="49" charset="0"/>
              <a:buChar char="o"/>
            </a:pPr>
            <a:r>
              <a:rPr lang="es-CO" sz="1600">
                <a:solidFill>
                  <a:schemeClr val="accent1"/>
                </a:solidFill>
                <a:latin typeface="Century Gothic"/>
              </a:rPr>
              <a:t>Once (11) secciones magistrales.</a:t>
            </a:r>
          </a:p>
          <a:p>
            <a:pPr marL="285750" indent="-285750">
              <a:buClr>
                <a:schemeClr val="accent3">
                  <a:lumMod val="75000"/>
                </a:schemeClr>
              </a:buClr>
              <a:buFont typeface="Courier New" panose="02070309020205020404" pitchFamily="49" charset="0"/>
              <a:buChar char="o"/>
            </a:pPr>
            <a:endParaRPr lang="es-CO" sz="1600">
              <a:solidFill>
                <a:schemeClr val="accent1"/>
              </a:solidFill>
              <a:latin typeface="Century Gothic" panose="020B0502020202020204" pitchFamily="34" charset="0"/>
            </a:endParaRPr>
          </a:p>
          <a:p>
            <a:pPr marL="285750" indent="-285750" algn="just">
              <a:buClr>
                <a:schemeClr val="accent3">
                  <a:lumMod val="75000"/>
                </a:schemeClr>
              </a:buClr>
              <a:buFont typeface="Courier New" panose="02070309020205020404" pitchFamily="49" charset="0"/>
              <a:buChar char="o"/>
            </a:pPr>
            <a:r>
              <a:rPr lang="es-CO" sz="1600">
                <a:solidFill>
                  <a:schemeClr val="accent1"/>
                </a:solidFill>
                <a:latin typeface="Century Gothic"/>
              </a:rPr>
              <a:t>Siete (7) profesores: cuatro (4) profesores de planta y tres (3) profesores de cátedra.</a:t>
            </a:r>
          </a:p>
          <a:p>
            <a:pPr marL="285750" indent="-285750">
              <a:buClr>
                <a:schemeClr val="accent3">
                  <a:lumMod val="75000"/>
                </a:schemeClr>
              </a:buClr>
              <a:buFont typeface="Courier New" panose="02070309020205020404" pitchFamily="49" charset="0"/>
              <a:buChar char="o"/>
            </a:pPr>
            <a:endParaRPr lang="es-CO" sz="1600">
              <a:solidFill>
                <a:schemeClr val="accent1"/>
              </a:solidFill>
              <a:latin typeface="Century Gothic" panose="020B0502020202020204" pitchFamily="34" charset="0"/>
            </a:endParaRPr>
          </a:p>
          <a:p>
            <a:pPr marL="285750" indent="-285750">
              <a:buClr>
                <a:schemeClr val="accent3">
                  <a:lumMod val="75000"/>
                </a:schemeClr>
              </a:buClr>
              <a:buFont typeface="Courier New" panose="02070309020205020404" pitchFamily="49" charset="0"/>
              <a:buChar char="o"/>
            </a:pPr>
            <a:r>
              <a:rPr lang="es-CO" sz="1600">
                <a:solidFill>
                  <a:schemeClr val="accent1"/>
                </a:solidFill>
                <a:latin typeface="Century Gothic"/>
              </a:rPr>
              <a:t>Seis (6) asistentes graduados.</a:t>
            </a:r>
          </a:p>
          <a:p>
            <a:pPr>
              <a:buClr>
                <a:schemeClr val="accent3">
                  <a:lumMod val="75000"/>
                </a:schemeClr>
              </a:buClr>
            </a:pPr>
            <a:endParaRPr lang="es-CO" sz="1600">
              <a:solidFill>
                <a:schemeClr val="accent1"/>
              </a:solidFill>
              <a:latin typeface="Century Gothic" panose="020B0502020202020204" pitchFamily="34" charset="0"/>
            </a:endParaRPr>
          </a:p>
          <a:p>
            <a:pPr marL="285750" indent="-285750">
              <a:buClr>
                <a:schemeClr val="accent3">
                  <a:lumMod val="75000"/>
                </a:schemeClr>
              </a:buClr>
              <a:buFont typeface="Courier New" panose="02070309020205020404" pitchFamily="49" charset="0"/>
              <a:buChar char="o"/>
            </a:pPr>
            <a:r>
              <a:rPr lang="es-CO" sz="1600">
                <a:solidFill>
                  <a:schemeClr val="accent1"/>
                </a:solidFill>
                <a:latin typeface="Century Gothic"/>
              </a:rPr>
              <a:t>Diecisiete (17) monitores.</a:t>
            </a:r>
          </a:p>
          <a:p>
            <a:pPr>
              <a:buClr>
                <a:schemeClr val="accent3">
                  <a:lumMod val="75000"/>
                </a:schemeClr>
              </a:buClr>
            </a:pPr>
            <a:endParaRPr lang="es-CO" sz="1600">
              <a:solidFill>
                <a:schemeClr val="accent1"/>
              </a:solidFill>
              <a:latin typeface="Century Gothic" panose="020B0502020202020204" pitchFamily="34" charset="0"/>
            </a:endParaRPr>
          </a:p>
          <a:p>
            <a:pPr marL="285750" indent="-285750">
              <a:buClr>
                <a:schemeClr val="accent3">
                  <a:lumMod val="75000"/>
                </a:schemeClr>
              </a:buClr>
              <a:buFont typeface="Courier New" panose="02070309020205020404" pitchFamily="49" charset="0"/>
              <a:buChar char="o"/>
            </a:pPr>
            <a:r>
              <a:rPr lang="es-CO" sz="1600">
                <a:solidFill>
                  <a:schemeClr val="accent1"/>
                </a:solidFill>
                <a:latin typeface="Century Gothic"/>
              </a:rPr>
              <a:t>Seiscientos cuarenta y cuatro (644) Estudiantes.</a:t>
            </a:r>
          </a:p>
          <a:p>
            <a:pPr marL="285750" indent="-285750">
              <a:buClr>
                <a:schemeClr val="accent3">
                  <a:lumMod val="75000"/>
                </a:schemeClr>
              </a:buClr>
              <a:buFont typeface="Courier New" panose="02070309020205020404" pitchFamily="49" charset="0"/>
              <a:buChar char="o"/>
            </a:pPr>
            <a:endParaRPr lang="es-CO" sz="1600">
              <a:solidFill>
                <a:schemeClr val="accent1"/>
              </a:solidFill>
              <a:latin typeface="Century Gothic" panose="020B0502020202020204" pitchFamily="34" charset="0"/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A17748EB-9290-E656-C045-1A674295B31C}"/>
              </a:ext>
            </a:extLst>
          </p:cNvPr>
          <p:cNvSpPr/>
          <p:nvPr/>
        </p:nvSpPr>
        <p:spPr>
          <a:xfrm>
            <a:off x="1415434" y="118110"/>
            <a:ext cx="278153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CO" sz="1100" b="1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  <a:sym typeface="Gill Sans Light"/>
              </a:rPr>
              <a:t>Departamento de Ingeniería Industrial</a:t>
            </a:r>
            <a:endParaRPr lang="es-CO" sz="1100" b="1">
              <a:solidFill>
                <a:schemeClr val="accent2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  <p:pic>
        <p:nvPicPr>
          <p:cNvPr id="8" name="Picture 2" descr="Clientes y aliados | Centro de Evaluación | Uniandes">
            <a:extLst>
              <a:ext uri="{FF2B5EF4-FFF2-40B4-BE49-F238E27FC236}">
                <a16:creationId xmlns:a16="http://schemas.microsoft.com/office/drawing/2014/main" id="{9BF42DC1-5A3F-1C66-4208-D68CB882DA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965" y="118110"/>
            <a:ext cx="806123" cy="310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A44F9786-D57B-8B51-2781-433CAF1D3C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965" y="3382143"/>
            <a:ext cx="2578308" cy="1354619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74A393AE-F0AF-5BF3-6D7B-EB83018B819D}"/>
              </a:ext>
            </a:extLst>
          </p:cNvPr>
          <p:cNvSpPr/>
          <p:nvPr/>
        </p:nvSpPr>
        <p:spPr>
          <a:xfrm>
            <a:off x="8399257" y="118110"/>
            <a:ext cx="315077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CO" sz="1100" b="1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  <a:sym typeface="Gill Sans Light"/>
              </a:rPr>
              <a:t>Curso</a:t>
            </a:r>
            <a:r>
              <a:rPr lang="es-CO" sz="1100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  <a:sym typeface="Gill Sans Light"/>
              </a:rPr>
              <a:t> Análisis de Decisiones de Inversión</a:t>
            </a:r>
            <a:endParaRPr lang="es-CO" sz="1100">
              <a:solidFill>
                <a:schemeClr val="accent2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10" name="Marcador de número de diapositiva 3">
            <a:extLst>
              <a:ext uri="{FF2B5EF4-FFF2-40B4-BE49-F238E27FC236}">
                <a16:creationId xmlns:a16="http://schemas.microsoft.com/office/drawing/2014/main" id="{B9E81866-F63D-60E1-C829-D88A7D0131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sz="2000" b="1" smtClean="0">
                <a:latin typeface="Century Gothic" panose="020B0502020202020204" pitchFamily="34" charset="0"/>
              </a:rPr>
              <a:pPr/>
              <a:t>4</a:t>
            </a:fld>
            <a:endParaRPr lang="en-US" sz="2000" b="1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9726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2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7A91FD1F-1E5B-4F69-9F52-E4C976CB2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O" sz="3200">
                <a:latin typeface="Century Gothic" panose="020B0502020202020204" pitchFamily="34" charset="0"/>
              </a:rPr>
              <a:t>TEMÁTICA</a:t>
            </a:r>
          </a:p>
        </p:txBody>
      </p:sp>
      <p:grpSp>
        <p:nvGrpSpPr>
          <p:cNvPr id="11" name="Grupo 10">
            <a:extLst>
              <a:ext uri="{FF2B5EF4-FFF2-40B4-BE49-F238E27FC236}">
                <a16:creationId xmlns:a16="http://schemas.microsoft.com/office/drawing/2014/main" id="{C86799BC-5F10-7F6E-A5CC-63049DA740B9}"/>
              </a:ext>
            </a:extLst>
          </p:cNvPr>
          <p:cNvGrpSpPr/>
          <p:nvPr/>
        </p:nvGrpSpPr>
        <p:grpSpPr>
          <a:xfrm>
            <a:off x="2518741" y="1984911"/>
            <a:ext cx="8836686" cy="1015578"/>
            <a:chOff x="2518741" y="1984911"/>
            <a:chExt cx="8836686" cy="1015578"/>
          </a:xfrm>
        </p:grpSpPr>
        <p:sp>
          <p:nvSpPr>
            <p:cNvPr id="2" name="Rectángulo 1">
              <a:extLst>
                <a:ext uri="{FF2B5EF4-FFF2-40B4-BE49-F238E27FC236}">
                  <a16:creationId xmlns:a16="http://schemas.microsoft.com/office/drawing/2014/main" id="{8F837980-0A38-47A1-8A30-C7AFF3A98D5A}"/>
                </a:ext>
              </a:extLst>
            </p:cNvPr>
            <p:cNvSpPr/>
            <p:nvPr/>
          </p:nvSpPr>
          <p:spPr>
            <a:xfrm>
              <a:off x="2518741" y="1984911"/>
              <a:ext cx="883668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buClr>
                  <a:srgbClr val="2C7C9F"/>
                </a:buClr>
              </a:pPr>
              <a:r>
                <a:rPr lang="es-ES_tradnl" b="1" u="sng">
                  <a:solidFill>
                    <a:srgbClr val="C00000"/>
                  </a:solidFill>
                  <a:latin typeface="Century Gothic" panose="020B0502020202020204" pitchFamily="34" charset="0"/>
                </a:rPr>
                <a:t>Parte I																	</a:t>
              </a:r>
              <a:endParaRPr lang="es-ES_tradnl" u="sng">
                <a:solidFill>
                  <a:srgbClr val="C00000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10" name="Rectángulo 9">
              <a:extLst>
                <a:ext uri="{FF2B5EF4-FFF2-40B4-BE49-F238E27FC236}">
                  <a16:creationId xmlns:a16="http://schemas.microsoft.com/office/drawing/2014/main" id="{4875DF70-8BDA-4D3D-AC69-E80F9C27696E}"/>
                </a:ext>
              </a:extLst>
            </p:cNvPr>
            <p:cNvSpPr/>
            <p:nvPr/>
          </p:nvSpPr>
          <p:spPr>
            <a:xfrm>
              <a:off x="2727809" y="2261825"/>
              <a:ext cx="8418551" cy="738664"/>
            </a:xfrm>
            <a:prstGeom prst="rect">
              <a:avLst/>
            </a:prstGeom>
          </p:spPr>
          <p:txBody>
            <a:bodyPr wrap="square" lIns="91440" tIns="45720" rIns="91440" bIns="45720" anchor="t">
              <a:spAutoFit/>
            </a:bodyPr>
            <a:lstStyle/>
            <a:p>
              <a:pPr algn="just">
                <a:buClr>
                  <a:schemeClr val="accent2">
                    <a:lumMod val="75000"/>
                  </a:schemeClr>
                </a:buClr>
              </a:pPr>
              <a:r>
                <a:rPr lang="es-ES_tradnl" sz="1400" b="1">
                  <a:solidFill>
                    <a:srgbClr val="FF5050"/>
                  </a:solidFill>
                  <a:latin typeface="Century Gothic"/>
                </a:rPr>
                <a:t>Semana 1 – Semana 3</a:t>
              </a:r>
            </a:p>
            <a:p>
              <a:pPr marL="285750" indent="-285750" algn="just">
                <a:buClr>
                  <a:schemeClr val="accent2">
                    <a:lumMod val="75000"/>
                  </a:schemeClr>
                </a:buClr>
                <a:buFont typeface="Wingdings" panose="05000000000000000000" pitchFamily="2" charset="2"/>
                <a:buChar char="ü"/>
              </a:pPr>
              <a:r>
                <a:rPr lang="es-ES_tradnl" sz="1400" b="1">
                  <a:solidFill>
                    <a:schemeClr val="accent1"/>
                  </a:solidFill>
                  <a:latin typeface="Century Gothic"/>
                </a:rPr>
                <a:t>Módulo 1: </a:t>
              </a:r>
              <a:r>
                <a:rPr lang="es-ES_tradnl" sz="1400">
                  <a:solidFill>
                    <a:schemeClr val="accent1"/>
                  </a:solidFill>
                  <a:latin typeface="Century Gothic"/>
                </a:rPr>
                <a:t>Costo de Oportunidad y Valor del Dinero en el Tiempo.</a:t>
              </a:r>
            </a:p>
            <a:p>
              <a:pPr marL="285750" indent="-285750" algn="just">
                <a:buClr>
                  <a:schemeClr val="accent2">
                    <a:lumMod val="75000"/>
                  </a:schemeClr>
                </a:buClr>
                <a:buFont typeface="Wingdings" panose="05000000000000000000" pitchFamily="2" charset="2"/>
                <a:buChar char="ü"/>
              </a:pPr>
              <a:r>
                <a:rPr lang="es-ES_tradnl" sz="1400" b="1">
                  <a:solidFill>
                    <a:schemeClr val="accent1"/>
                  </a:solidFill>
                  <a:latin typeface="Century Gothic"/>
                </a:rPr>
                <a:t>Módulo 2: </a:t>
              </a:r>
              <a:r>
                <a:rPr lang="es-ES_tradnl" sz="1400">
                  <a:solidFill>
                    <a:schemeClr val="accent1"/>
                  </a:solidFill>
                  <a:latin typeface="Century Gothic"/>
                </a:rPr>
                <a:t>Concepto de Interés.</a:t>
              </a:r>
            </a:p>
          </p:txBody>
        </p:sp>
      </p:grpSp>
      <p:sp>
        <p:nvSpPr>
          <p:cNvPr id="6" name="Rectángulo 5">
            <a:extLst>
              <a:ext uri="{FF2B5EF4-FFF2-40B4-BE49-F238E27FC236}">
                <a16:creationId xmlns:a16="http://schemas.microsoft.com/office/drawing/2014/main" id="{7BBE235E-2278-3AC3-9EBA-120DB3DD0077}"/>
              </a:ext>
            </a:extLst>
          </p:cNvPr>
          <p:cNvSpPr/>
          <p:nvPr/>
        </p:nvSpPr>
        <p:spPr>
          <a:xfrm>
            <a:off x="1415434" y="118110"/>
            <a:ext cx="278153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CO" sz="1100" b="1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  <a:sym typeface="Gill Sans Light"/>
              </a:rPr>
              <a:t>Departamento de Ingeniería Industrial</a:t>
            </a:r>
            <a:endParaRPr lang="es-CO" sz="1100" b="1">
              <a:solidFill>
                <a:schemeClr val="accent2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  <p:pic>
        <p:nvPicPr>
          <p:cNvPr id="13" name="Picture 2" descr="Clientes y aliados | Centro de Evaluación | Uniandes">
            <a:extLst>
              <a:ext uri="{FF2B5EF4-FFF2-40B4-BE49-F238E27FC236}">
                <a16:creationId xmlns:a16="http://schemas.microsoft.com/office/drawing/2014/main" id="{AEFCFF8F-6019-6F21-D17E-B4ECFE065A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965" y="118110"/>
            <a:ext cx="806123" cy="310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upo 2">
            <a:extLst>
              <a:ext uri="{FF2B5EF4-FFF2-40B4-BE49-F238E27FC236}">
                <a16:creationId xmlns:a16="http://schemas.microsoft.com/office/drawing/2014/main" id="{0C33B289-7579-BCA0-5C71-244F494A2809}"/>
              </a:ext>
            </a:extLst>
          </p:cNvPr>
          <p:cNvGrpSpPr/>
          <p:nvPr/>
        </p:nvGrpSpPr>
        <p:grpSpPr>
          <a:xfrm>
            <a:off x="2503441" y="2976384"/>
            <a:ext cx="8575685" cy="1045989"/>
            <a:chOff x="2503441" y="3484384"/>
            <a:chExt cx="8575685" cy="1045989"/>
          </a:xfrm>
        </p:grpSpPr>
        <p:sp>
          <p:nvSpPr>
            <p:cNvPr id="31" name="Rectángulo 30">
              <a:extLst>
                <a:ext uri="{FF2B5EF4-FFF2-40B4-BE49-F238E27FC236}">
                  <a16:creationId xmlns:a16="http://schemas.microsoft.com/office/drawing/2014/main" id="{BC3ECBA8-7DC4-45AB-821F-6BC9F8FAE96C}"/>
                </a:ext>
              </a:extLst>
            </p:cNvPr>
            <p:cNvSpPr/>
            <p:nvPr/>
          </p:nvSpPr>
          <p:spPr>
            <a:xfrm>
              <a:off x="2503441" y="3484384"/>
              <a:ext cx="857568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buClr>
                  <a:srgbClr val="2C7C9F"/>
                </a:buClr>
              </a:pPr>
              <a:r>
                <a:rPr lang="es-ES_tradnl" b="1" u="sng">
                  <a:solidFill>
                    <a:srgbClr val="C00000"/>
                  </a:solidFill>
                  <a:latin typeface="Century Gothic" panose="020B0502020202020204" pitchFamily="34" charset="0"/>
                </a:rPr>
                <a:t>Parte II																	</a:t>
              </a:r>
              <a:endParaRPr lang="es-ES_tradnl" u="sng">
                <a:solidFill>
                  <a:srgbClr val="C00000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4" name="Rectángulo 3">
              <a:extLst>
                <a:ext uri="{FF2B5EF4-FFF2-40B4-BE49-F238E27FC236}">
                  <a16:creationId xmlns:a16="http://schemas.microsoft.com/office/drawing/2014/main" id="{E97093F1-E67C-561B-EF5B-02285922DCE3}"/>
                </a:ext>
              </a:extLst>
            </p:cNvPr>
            <p:cNvSpPr/>
            <p:nvPr/>
          </p:nvSpPr>
          <p:spPr>
            <a:xfrm>
              <a:off x="2764456" y="3791709"/>
              <a:ext cx="8114559" cy="738664"/>
            </a:xfrm>
            <a:prstGeom prst="rect">
              <a:avLst/>
            </a:prstGeom>
          </p:spPr>
          <p:txBody>
            <a:bodyPr wrap="square" lIns="91440" tIns="45720" rIns="91440" bIns="45720" anchor="t">
              <a:spAutoFit/>
            </a:bodyPr>
            <a:lstStyle/>
            <a:p>
              <a:pPr algn="just">
                <a:buClr>
                  <a:schemeClr val="accent2">
                    <a:lumMod val="75000"/>
                  </a:schemeClr>
                </a:buClr>
              </a:pPr>
              <a:r>
                <a:rPr lang="es-ES_tradnl" sz="1400" b="1">
                  <a:solidFill>
                    <a:srgbClr val="FF5050"/>
                  </a:solidFill>
                  <a:latin typeface="Century Gothic"/>
                </a:rPr>
                <a:t>Semana 4 – Semana 5</a:t>
              </a:r>
            </a:p>
            <a:p>
              <a:pPr marL="285750" indent="-285750" algn="just">
                <a:buClr>
                  <a:schemeClr val="accent2">
                    <a:lumMod val="75000"/>
                  </a:schemeClr>
                </a:buClr>
                <a:buFont typeface="Wingdings" panose="05000000000000000000" pitchFamily="2" charset="2"/>
                <a:buChar char="ü"/>
              </a:pPr>
              <a:r>
                <a:rPr lang="es-ES_tradnl" sz="1400" b="1">
                  <a:solidFill>
                    <a:schemeClr val="accent1"/>
                  </a:solidFill>
                  <a:latin typeface="Century Gothic"/>
                </a:rPr>
                <a:t>Módulo 3: </a:t>
              </a:r>
              <a:r>
                <a:rPr lang="es-ES_tradnl" sz="1400">
                  <a:solidFill>
                    <a:schemeClr val="accent1"/>
                  </a:solidFill>
                  <a:latin typeface="Century Gothic"/>
                </a:rPr>
                <a:t>Relaciones de Equivalencia.</a:t>
              </a:r>
              <a:endParaRPr lang="es-ES_tradnl" sz="1400" b="1">
                <a:solidFill>
                  <a:schemeClr val="accent1"/>
                </a:solidFill>
                <a:latin typeface="Century Gothic"/>
              </a:endParaRPr>
            </a:p>
            <a:p>
              <a:pPr marL="285750" indent="-285750" algn="just">
                <a:buClr>
                  <a:schemeClr val="accent2">
                    <a:lumMod val="75000"/>
                  </a:schemeClr>
                </a:buClr>
                <a:buFont typeface="Wingdings" panose="05000000000000000000" pitchFamily="2" charset="2"/>
                <a:buChar char="ü"/>
              </a:pPr>
              <a:r>
                <a:rPr lang="es-ES_tradnl" sz="1400" b="1">
                  <a:solidFill>
                    <a:schemeClr val="accent1"/>
                  </a:solidFill>
                  <a:latin typeface="Century Gothic"/>
                </a:rPr>
                <a:t>Módulo 4: </a:t>
              </a:r>
              <a:r>
                <a:rPr lang="es-ES_tradnl" sz="1400">
                  <a:solidFill>
                    <a:schemeClr val="accent1"/>
                  </a:solidFill>
                  <a:latin typeface="Century Gothic"/>
                </a:rPr>
                <a:t>Indicadores de Bondad Financiera.</a:t>
              </a:r>
              <a:endParaRPr lang="es-ES_tradnl" sz="1400" b="1">
                <a:solidFill>
                  <a:schemeClr val="accent1"/>
                </a:solidFill>
                <a:latin typeface="Century Gothic"/>
              </a:endParaRPr>
            </a:p>
          </p:txBody>
        </p:sp>
      </p:grpSp>
      <p:grpSp>
        <p:nvGrpSpPr>
          <p:cNvPr id="21" name="Grupo 20">
            <a:extLst>
              <a:ext uri="{FF2B5EF4-FFF2-40B4-BE49-F238E27FC236}">
                <a16:creationId xmlns:a16="http://schemas.microsoft.com/office/drawing/2014/main" id="{B6F5793D-A5B6-4B2D-EC67-A667CA0ACECC}"/>
              </a:ext>
            </a:extLst>
          </p:cNvPr>
          <p:cNvGrpSpPr/>
          <p:nvPr/>
        </p:nvGrpSpPr>
        <p:grpSpPr>
          <a:xfrm>
            <a:off x="2503440" y="3972047"/>
            <a:ext cx="8575678" cy="1039657"/>
            <a:chOff x="2503440" y="4289547"/>
            <a:chExt cx="8575678" cy="1039657"/>
          </a:xfrm>
        </p:grpSpPr>
        <p:sp>
          <p:nvSpPr>
            <p:cNvPr id="37" name="Rectángulo 36">
              <a:extLst>
                <a:ext uri="{FF2B5EF4-FFF2-40B4-BE49-F238E27FC236}">
                  <a16:creationId xmlns:a16="http://schemas.microsoft.com/office/drawing/2014/main" id="{D567DCED-693B-4CE1-8180-975631BCEAD7}"/>
                </a:ext>
              </a:extLst>
            </p:cNvPr>
            <p:cNvSpPr/>
            <p:nvPr/>
          </p:nvSpPr>
          <p:spPr>
            <a:xfrm>
              <a:off x="2503440" y="4289547"/>
              <a:ext cx="857567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buClr>
                  <a:srgbClr val="2C7C9F"/>
                </a:buClr>
              </a:pPr>
              <a:r>
                <a:rPr lang="es-ES_tradnl" b="1" u="sng">
                  <a:solidFill>
                    <a:srgbClr val="C00000"/>
                  </a:solidFill>
                  <a:latin typeface="Century Gothic" panose="020B0502020202020204" pitchFamily="34" charset="0"/>
                </a:rPr>
                <a:t>Parte III																	</a:t>
              </a:r>
              <a:endParaRPr lang="es-ES_tradnl" u="sng">
                <a:solidFill>
                  <a:srgbClr val="C00000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5" name="Rectángulo 4">
              <a:extLst>
                <a:ext uri="{FF2B5EF4-FFF2-40B4-BE49-F238E27FC236}">
                  <a16:creationId xmlns:a16="http://schemas.microsoft.com/office/drawing/2014/main" id="{23BBB57A-E502-C5B6-7455-018559B67237}"/>
                </a:ext>
              </a:extLst>
            </p:cNvPr>
            <p:cNvSpPr/>
            <p:nvPr/>
          </p:nvSpPr>
          <p:spPr>
            <a:xfrm>
              <a:off x="2801104" y="4590540"/>
              <a:ext cx="8077912" cy="738664"/>
            </a:xfrm>
            <a:prstGeom prst="rect">
              <a:avLst/>
            </a:prstGeom>
          </p:spPr>
          <p:txBody>
            <a:bodyPr wrap="square" lIns="91440" tIns="45720" rIns="91440" bIns="45720" anchor="t">
              <a:spAutoFit/>
            </a:bodyPr>
            <a:lstStyle/>
            <a:p>
              <a:pPr algn="just">
                <a:buClr>
                  <a:schemeClr val="accent2">
                    <a:lumMod val="75000"/>
                  </a:schemeClr>
                </a:buClr>
              </a:pPr>
              <a:r>
                <a:rPr lang="es-ES_tradnl" sz="1400" b="1">
                  <a:solidFill>
                    <a:srgbClr val="FF5050"/>
                  </a:solidFill>
                  <a:latin typeface="Century Gothic"/>
                </a:rPr>
                <a:t>Semana 6 – Semana 10</a:t>
              </a:r>
            </a:p>
            <a:p>
              <a:pPr marL="285750" indent="-285750" algn="just">
                <a:buClr>
                  <a:schemeClr val="accent2">
                    <a:lumMod val="75000"/>
                  </a:schemeClr>
                </a:buClr>
                <a:buFont typeface="Wingdings" panose="05000000000000000000" pitchFamily="2" charset="2"/>
                <a:buChar char="ü"/>
              </a:pPr>
              <a:r>
                <a:rPr lang="es-ES_tradnl" sz="1400" b="1">
                  <a:solidFill>
                    <a:schemeClr val="accent1"/>
                  </a:solidFill>
                  <a:latin typeface="Century Gothic"/>
                </a:rPr>
                <a:t>Módulo 5: </a:t>
              </a:r>
              <a:r>
                <a:rPr lang="es-ES_tradnl" sz="1400">
                  <a:solidFill>
                    <a:schemeClr val="accent1"/>
                  </a:solidFill>
                  <a:latin typeface="Century Gothic"/>
                </a:rPr>
                <a:t>La Construcción del Flujo de Caja Libre de un Proyecto.</a:t>
              </a:r>
              <a:endParaRPr lang="es-ES_tradnl" sz="1400" b="1">
                <a:solidFill>
                  <a:schemeClr val="accent1"/>
                </a:solidFill>
                <a:latin typeface="Century Gothic"/>
              </a:endParaRPr>
            </a:p>
            <a:p>
              <a:pPr marL="285750" indent="-285750" algn="just">
                <a:buClr>
                  <a:schemeClr val="accent2">
                    <a:lumMod val="75000"/>
                  </a:schemeClr>
                </a:buClr>
                <a:buFont typeface="Wingdings" panose="05000000000000000000" pitchFamily="2" charset="2"/>
                <a:buChar char="ü"/>
              </a:pPr>
              <a:r>
                <a:rPr lang="es-ES_tradnl" sz="1400" b="1">
                  <a:solidFill>
                    <a:schemeClr val="accent1"/>
                  </a:solidFill>
                  <a:latin typeface="Century Gothic"/>
                </a:rPr>
                <a:t>Módulo 6: </a:t>
              </a:r>
              <a:r>
                <a:rPr lang="es-ES_tradnl" sz="1400">
                  <a:solidFill>
                    <a:schemeClr val="accent1"/>
                  </a:solidFill>
                  <a:latin typeface="Century Gothic"/>
                </a:rPr>
                <a:t>Comparación y Selección de Proyectos.</a:t>
              </a:r>
              <a:endParaRPr lang="es-ES_tradnl" sz="1400" b="1">
                <a:solidFill>
                  <a:schemeClr val="accent1"/>
                </a:solidFill>
                <a:latin typeface="Century Gothic"/>
              </a:endParaRPr>
            </a:p>
          </p:txBody>
        </p:sp>
      </p:grpSp>
      <p:pic>
        <p:nvPicPr>
          <p:cNvPr id="7" name="Imagen 6">
            <a:extLst>
              <a:ext uri="{FF2B5EF4-FFF2-40B4-BE49-F238E27FC236}">
                <a16:creationId xmlns:a16="http://schemas.microsoft.com/office/drawing/2014/main" id="{84FF59AD-E684-40B7-361C-904581BD8B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268" y="3033646"/>
            <a:ext cx="2191843" cy="2191843"/>
          </a:xfrm>
          <a:prstGeom prst="rect">
            <a:avLst/>
          </a:prstGeom>
        </p:spPr>
      </p:pic>
      <p:sp>
        <p:nvSpPr>
          <p:cNvPr id="8" name="Marcador de número de diapositiva 3">
            <a:extLst>
              <a:ext uri="{FF2B5EF4-FFF2-40B4-BE49-F238E27FC236}">
                <a16:creationId xmlns:a16="http://schemas.microsoft.com/office/drawing/2014/main" id="{4E61BF25-D6C3-19A6-010D-A21AC62186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sz="2000" b="1" smtClean="0">
                <a:latin typeface="Century Gothic" panose="020B0502020202020204" pitchFamily="34" charset="0"/>
              </a:rPr>
              <a:pPr/>
              <a:t>5</a:t>
            </a:fld>
            <a:endParaRPr lang="en-US" sz="2000" b="1">
              <a:latin typeface="Century Gothic" panose="020B0502020202020204" pitchFamily="34" charset="0"/>
            </a:endParaRP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FAAC7695-654E-4CE9-94B5-6FCF4C7504EE}"/>
              </a:ext>
            </a:extLst>
          </p:cNvPr>
          <p:cNvSpPr/>
          <p:nvPr/>
        </p:nvSpPr>
        <p:spPr>
          <a:xfrm>
            <a:off x="8399257" y="118110"/>
            <a:ext cx="315077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CO" sz="1100" b="1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  <a:sym typeface="Gill Sans Light"/>
              </a:rPr>
              <a:t>Curso</a:t>
            </a:r>
            <a:r>
              <a:rPr lang="es-CO" sz="1100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  <a:sym typeface="Gill Sans Light"/>
              </a:rPr>
              <a:t> Análisis de Decisiones de Inversión</a:t>
            </a:r>
            <a:endParaRPr lang="es-CO" sz="1100">
              <a:solidFill>
                <a:schemeClr val="accent2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22" name="Grupo 21">
            <a:extLst>
              <a:ext uri="{FF2B5EF4-FFF2-40B4-BE49-F238E27FC236}">
                <a16:creationId xmlns:a16="http://schemas.microsoft.com/office/drawing/2014/main" id="{5FACD7A2-9506-4E4C-648F-D3CC68765DAF}"/>
              </a:ext>
            </a:extLst>
          </p:cNvPr>
          <p:cNvGrpSpPr/>
          <p:nvPr/>
        </p:nvGrpSpPr>
        <p:grpSpPr>
          <a:xfrm>
            <a:off x="2503440" y="4980959"/>
            <a:ext cx="8575678" cy="1299476"/>
            <a:chOff x="2503440" y="5196859"/>
            <a:chExt cx="8575678" cy="1299476"/>
          </a:xfrm>
        </p:grpSpPr>
        <p:sp>
          <p:nvSpPr>
            <p:cNvPr id="14" name="Rectángulo 13">
              <a:extLst>
                <a:ext uri="{FF2B5EF4-FFF2-40B4-BE49-F238E27FC236}">
                  <a16:creationId xmlns:a16="http://schemas.microsoft.com/office/drawing/2014/main" id="{34319112-50FB-01DD-1164-81150E778F47}"/>
                </a:ext>
              </a:extLst>
            </p:cNvPr>
            <p:cNvSpPr/>
            <p:nvPr/>
          </p:nvSpPr>
          <p:spPr>
            <a:xfrm>
              <a:off x="2503440" y="5196859"/>
              <a:ext cx="857567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buClr>
                  <a:srgbClr val="2C7C9F"/>
                </a:buClr>
              </a:pPr>
              <a:r>
                <a:rPr lang="es-ES_tradnl" b="1" u="sng">
                  <a:solidFill>
                    <a:srgbClr val="C00000"/>
                  </a:solidFill>
                  <a:latin typeface="Century Gothic" panose="020B0502020202020204" pitchFamily="34" charset="0"/>
                </a:rPr>
                <a:t>Parte IV																	</a:t>
              </a:r>
              <a:endParaRPr lang="es-ES_tradnl" u="sng">
                <a:solidFill>
                  <a:srgbClr val="C00000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20" name="CuadroTexto 19">
              <a:extLst>
                <a:ext uri="{FF2B5EF4-FFF2-40B4-BE49-F238E27FC236}">
                  <a16:creationId xmlns:a16="http://schemas.microsoft.com/office/drawing/2014/main" id="{4A75E6EE-45DA-4E1F-A8EE-BDB69BBA2475}"/>
                </a:ext>
              </a:extLst>
            </p:cNvPr>
            <p:cNvSpPr txBox="1"/>
            <p:nvPr/>
          </p:nvSpPr>
          <p:spPr>
            <a:xfrm>
              <a:off x="2801103" y="5542228"/>
              <a:ext cx="8077911" cy="9541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just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8CB64A">
                    <a:lumMod val="75000"/>
                  </a:srgbClr>
                </a:buClr>
                <a:buSzTx/>
                <a:buFontTx/>
                <a:buNone/>
                <a:tabLst/>
                <a:defRPr/>
              </a:pPr>
              <a:r>
                <a:rPr kumimoji="0" lang="es-ES_tradnl" sz="1400" b="1" i="0" u="none" strike="noStrike" kern="1200" cap="none" spc="0" normalizeH="0" baseline="0" noProof="0">
                  <a:ln>
                    <a:noFill/>
                  </a:ln>
                  <a:solidFill>
                    <a:srgbClr val="FF5050"/>
                  </a:solidFill>
                  <a:effectLst/>
                  <a:uLnTx/>
                  <a:uFillTx/>
                  <a:latin typeface="Century Gothic"/>
                  <a:ea typeface="+mn-ea"/>
                  <a:cs typeface="+mn-cs"/>
                </a:rPr>
                <a:t>Semana 11 – Semana 1</a:t>
              </a:r>
              <a:r>
                <a:rPr lang="es-ES_tradnl" sz="1400" b="1">
                  <a:solidFill>
                    <a:srgbClr val="FF5050"/>
                  </a:solidFill>
                  <a:latin typeface="Century Gothic"/>
                </a:rPr>
                <a:t>6</a:t>
              </a:r>
            </a:p>
            <a:p>
              <a:pPr marL="285750" indent="-285750" algn="just">
                <a:buClr>
                  <a:srgbClr val="8CB64A">
                    <a:lumMod val="75000"/>
                  </a:srgbClr>
                </a:buClr>
                <a:buFont typeface="Wingdings" panose="05000000000000000000" pitchFamily="2" charset="2"/>
                <a:buChar char="ü"/>
                <a:defRPr/>
              </a:pPr>
              <a:r>
                <a:rPr lang="es-ES_tradnl" sz="1400" b="1">
                  <a:solidFill>
                    <a:schemeClr val="accent1"/>
                  </a:solidFill>
                  <a:latin typeface="Century Gothic"/>
                </a:rPr>
                <a:t>Módulo 7: </a:t>
              </a:r>
              <a:r>
                <a:rPr lang="es-ES_tradnl" sz="1400">
                  <a:solidFill>
                    <a:schemeClr val="accent1"/>
                  </a:solidFill>
                  <a:latin typeface="Century Gothic"/>
                </a:rPr>
                <a:t>Costo Promedio Ponderado de Capital y la financiación de Proyectos.</a:t>
              </a:r>
              <a:endParaRPr kumimoji="0" lang="es-ES_tradnl" sz="1400" b="1" i="0" u="none" strike="noStrike" kern="1200" cap="none" spc="0" normalizeH="0" baseline="0" noProof="0">
                <a:ln>
                  <a:noFill/>
                </a:ln>
                <a:solidFill>
                  <a:srgbClr val="FF5050"/>
                </a:solidFill>
                <a:effectLst/>
                <a:uLnTx/>
                <a:uFillTx/>
                <a:latin typeface="Century Gothic"/>
                <a:ea typeface="+mn-ea"/>
                <a:cs typeface="+mn-cs"/>
              </a:endParaRPr>
            </a:p>
            <a:p>
              <a:pPr marL="285750" marR="0" lvl="0" indent="-285750" algn="just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8CB64A">
                    <a:lumMod val="75000"/>
                  </a:srgbClr>
                </a:buClr>
                <a:buSzTx/>
                <a:buFont typeface="Wingdings" panose="05000000000000000000" pitchFamily="2" charset="2"/>
                <a:buChar char="ü"/>
                <a:tabLst/>
                <a:defRPr/>
              </a:pPr>
              <a:r>
                <a:rPr kumimoji="0" lang="es-ES_tradnl" sz="1400" b="1" i="0" u="none" strike="noStrike" kern="1200" cap="none" spc="0" normalizeH="0" baseline="0" noProof="0">
                  <a:ln>
                    <a:noFill/>
                  </a:ln>
                  <a:solidFill>
                    <a:srgbClr val="366658"/>
                  </a:solidFill>
                  <a:effectLst/>
                  <a:uLnTx/>
                  <a:uFillTx/>
                  <a:latin typeface="Century Gothic"/>
                  <a:ea typeface="+mn-ea"/>
                  <a:cs typeface="+mn-cs"/>
                </a:rPr>
                <a:t>Módulo 8: </a:t>
              </a:r>
              <a:r>
                <a:rPr kumimoji="0" lang="es-ES_tradnl" sz="1400" b="0" i="0" u="none" strike="noStrike" kern="1200" cap="none" spc="0" normalizeH="0" baseline="0" noProof="0">
                  <a:ln>
                    <a:noFill/>
                  </a:ln>
                  <a:solidFill>
                    <a:srgbClr val="366658"/>
                  </a:solidFill>
                  <a:effectLst/>
                  <a:uLnTx/>
                  <a:uFillTx/>
                  <a:latin typeface="Century Gothic"/>
                  <a:ea typeface="+mn-ea"/>
                  <a:cs typeface="+mn-cs"/>
                </a:rPr>
                <a:t>Inflación y su impacto en el Flujo de Caja Libre de un Proyecto.</a:t>
              </a:r>
            </a:p>
            <a:p>
              <a:pPr marL="285750" marR="0" lvl="0" indent="-285750" algn="just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8CB64A">
                    <a:lumMod val="75000"/>
                  </a:srgbClr>
                </a:buClr>
                <a:buSzTx/>
                <a:buFont typeface="Wingdings" panose="05000000000000000000" pitchFamily="2" charset="2"/>
                <a:buChar char="ü"/>
                <a:tabLst/>
                <a:defRPr/>
              </a:pPr>
              <a:r>
                <a:rPr kumimoji="0" lang="es-ES_tradnl" sz="1400" b="1" i="0" u="none" strike="noStrike" kern="1200" cap="none" spc="0" normalizeH="0" baseline="0" noProof="0">
                  <a:ln>
                    <a:noFill/>
                  </a:ln>
                  <a:solidFill>
                    <a:srgbClr val="366658"/>
                  </a:solidFill>
                  <a:effectLst/>
                  <a:uLnTx/>
                  <a:uFillTx/>
                  <a:latin typeface="Century Gothic"/>
                  <a:ea typeface="+mn-ea"/>
                  <a:cs typeface="+mn-cs"/>
                </a:rPr>
                <a:t>Módulo 9: </a:t>
              </a:r>
              <a:r>
                <a:rPr kumimoji="0" lang="es-ES_tradnl" sz="1400" b="0" i="0" u="none" strike="noStrike" kern="1200" cap="none" spc="0" normalizeH="0" baseline="0" noProof="0">
                  <a:ln>
                    <a:noFill/>
                  </a:ln>
                  <a:solidFill>
                    <a:srgbClr val="366658"/>
                  </a:solidFill>
                  <a:effectLst/>
                  <a:uLnTx/>
                  <a:uFillTx/>
                  <a:latin typeface="Century Gothic"/>
                  <a:ea typeface="+mn-ea"/>
                  <a:cs typeface="+mn-cs"/>
                </a:rPr>
                <a:t>Concepto básico de Riesgo y sus aplicaciones.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5079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O" sz="3200">
                <a:latin typeface="Century Gothic" panose="020B0502020202020204" pitchFamily="34" charset="0"/>
              </a:rPr>
              <a:t>AGENDA PROPUESTA</a:t>
            </a:r>
          </a:p>
        </p:txBody>
      </p:sp>
      <p:pic>
        <p:nvPicPr>
          <p:cNvPr id="6" name="Picture 6" descr="Resultado de imagen para RELOJ VECTOR">
            <a:extLst>
              <a:ext uri="{FF2B5EF4-FFF2-40B4-BE49-F238E27FC236}">
                <a16:creationId xmlns:a16="http://schemas.microsoft.com/office/drawing/2014/main" id="{0F651596-1125-43ED-8471-A57EDDF351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17" t="6285" r="24815" b="6503"/>
          <a:stretch/>
        </p:blipFill>
        <p:spPr bwMode="auto">
          <a:xfrm>
            <a:off x="1256045" y="2772729"/>
            <a:ext cx="1236705" cy="1246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ángulo 22">
            <a:extLst>
              <a:ext uri="{FF2B5EF4-FFF2-40B4-BE49-F238E27FC236}">
                <a16:creationId xmlns:a16="http://schemas.microsoft.com/office/drawing/2014/main" id="{8F837980-0A38-47A1-8A30-C7AFF3A98D5A}"/>
              </a:ext>
            </a:extLst>
          </p:cNvPr>
          <p:cNvSpPr/>
          <p:nvPr/>
        </p:nvSpPr>
        <p:spPr>
          <a:xfrm>
            <a:off x="2806200" y="2772729"/>
            <a:ext cx="8540907" cy="3046988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Clr>
                <a:schemeClr val="accent3">
                  <a:lumMod val="75000"/>
                </a:schemeClr>
              </a:buClr>
              <a:buFont typeface="Gill Sans MT" panose="020B0502020104020203"/>
              <a:buAutoNum type="arabicPeriod"/>
            </a:pPr>
            <a:r>
              <a:rPr lang="es-CO" sz="1600">
                <a:solidFill>
                  <a:schemeClr val="bg2">
                    <a:lumMod val="90000"/>
                  </a:schemeClr>
                </a:solidFill>
                <a:latin typeface="Century Gothic"/>
                <a:cs typeface="Arial"/>
              </a:rPr>
              <a:t>Bienvenida al curso.</a:t>
            </a:r>
            <a:endParaRPr lang="es-ES" sz="1600">
              <a:solidFill>
                <a:schemeClr val="bg2">
                  <a:lumMod val="90000"/>
                </a:schemeClr>
              </a:solidFill>
              <a:latin typeface="Century Gothic"/>
              <a:cs typeface="Arial"/>
            </a:endParaRPr>
          </a:p>
          <a:p>
            <a:pPr marL="342900" indent="-342900">
              <a:buClr>
                <a:srgbClr val="2C7C9F"/>
              </a:buClr>
              <a:buFontTx/>
              <a:buAutoNum type="arabicPeriod"/>
            </a:pPr>
            <a:endParaRPr lang="es-CO" sz="1600">
              <a:solidFill>
                <a:schemeClr val="accent1"/>
              </a:solidFill>
              <a:latin typeface="Century Gothic"/>
              <a:cs typeface="Arial"/>
            </a:endParaRPr>
          </a:p>
          <a:p>
            <a:pPr marL="342900" indent="-342900">
              <a:buClr>
                <a:srgbClr val="48BE7A"/>
              </a:buClr>
              <a:buFontTx/>
              <a:buAutoNum type="arabicPeriod"/>
            </a:pPr>
            <a:r>
              <a:rPr lang="es-CO" sz="1600">
                <a:solidFill>
                  <a:schemeClr val="accent1"/>
                </a:solidFill>
                <a:latin typeface="Century Gothic"/>
                <a:cs typeface="Arial"/>
              </a:rPr>
              <a:t>Presentación del equipo de la sección magistral.</a:t>
            </a:r>
            <a:endParaRPr lang="es-CO" sz="1600">
              <a:solidFill>
                <a:schemeClr val="accent1"/>
              </a:solidFill>
              <a:latin typeface="Century Gothic"/>
            </a:endParaRPr>
          </a:p>
          <a:p>
            <a:pPr marL="342900" indent="-342900">
              <a:buClr>
                <a:srgbClr val="48BE7A"/>
              </a:buClr>
              <a:buFontTx/>
              <a:buAutoNum type="arabicPeriod"/>
            </a:pPr>
            <a:endParaRPr lang="es-CO" sz="1600">
              <a:solidFill>
                <a:schemeClr val="accent1"/>
              </a:solidFill>
              <a:latin typeface="Century Gothic"/>
            </a:endParaRPr>
          </a:p>
          <a:p>
            <a:pPr marL="342900" indent="-342900">
              <a:buClr>
                <a:srgbClr val="48BE7A"/>
              </a:buClr>
              <a:buFontTx/>
              <a:buAutoNum type="arabicPeriod"/>
            </a:pPr>
            <a:r>
              <a:rPr lang="es-CO" sz="1600">
                <a:solidFill>
                  <a:schemeClr val="bg2">
                    <a:lumMod val="90000"/>
                  </a:schemeClr>
                </a:solidFill>
                <a:latin typeface="Century Gothic"/>
                <a:cs typeface="Arial"/>
              </a:rPr>
              <a:t>Revisión del programa y reglas de juego del curso.</a:t>
            </a:r>
            <a:endParaRPr lang="es-CO" sz="1600">
              <a:solidFill>
                <a:schemeClr val="bg2">
                  <a:lumMod val="90000"/>
                </a:schemeClr>
              </a:solidFill>
              <a:latin typeface="Century Gothic"/>
            </a:endParaRPr>
          </a:p>
          <a:p>
            <a:pPr marL="342900" indent="-342900">
              <a:buClr>
                <a:srgbClr val="48BE7A"/>
              </a:buClr>
              <a:buFontTx/>
              <a:buAutoNum type="arabicPeriod"/>
            </a:pPr>
            <a:endParaRPr lang="es-CO" sz="1600">
              <a:solidFill>
                <a:schemeClr val="bg2">
                  <a:lumMod val="90000"/>
                </a:schemeClr>
              </a:solidFill>
              <a:latin typeface="Century Gothic"/>
              <a:cs typeface="Arial"/>
            </a:endParaRPr>
          </a:p>
          <a:p>
            <a:pPr marL="342900" indent="-342900">
              <a:buClr>
                <a:srgbClr val="48BE7A"/>
              </a:buClr>
              <a:buFontTx/>
              <a:buAutoNum type="arabicPeriod"/>
            </a:pPr>
            <a:r>
              <a:rPr lang="es-CO" sz="1600">
                <a:solidFill>
                  <a:schemeClr val="bg2">
                    <a:lumMod val="90000"/>
                  </a:schemeClr>
                </a:solidFill>
                <a:latin typeface="Century Gothic"/>
                <a:cs typeface="Arial"/>
              </a:rPr>
              <a:t>Introducción al curso.</a:t>
            </a:r>
            <a:endParaRPr lang="es-CO" sz="1600">
              <a:solidFill>
                <a:schemeClr val="bg2">
                  <a:lumMod val="90000"/>
                </a:schemeClr>
              </a:solidFill>
              <a:latin typeface="Century Gothic" panose="020B0502020202020204" pitchFamily="34" charset="0"/>
              <a:cs typeface="Arial"/>
            </a:endParaRPr>
          </a:p>
          <a:p>
            <a:pPr marL="342900" indent="-342900">
              <a:buClr>
                <a:srgbClr val="48BE7A"/>
              </a:buClr>
              <a:buAutoNum type="arabicPeriod"/>
            </a:pPr>
            <a:endParaRPr lang="es-CO" sz="1600">
              <a:solidFill>
                <a:schemeClr val="bg2">
                  <a:lumMod val="90000"/>
                </a:schemeClr>
              </a:solidFill>
              <a:latin typeface="Century Gothic" panose="020B0502020202020204" pitchFamily="34" charset="0"/>
              <a:cs typeface="Arial"/>
            </a:endParaRPr>
          </a:p>
          <a:p>
            <a:pPr marL="342900" indent="-342900">
              <a:buClr>
                <a:srgbClr val="48BE7A"/>
              </a:buClr>
              <a:buAutoNum type="arabicPeriod"/>
            </a:pPr>
            <a:r>
              <a:rPr lang="es-CO" sz="1600">
                <a:solidFill>
                  <a:schemeClr val="bg2">
                    <a:lumMod val="90000"/>
                  </a:schemeClr>
                </a:solidFill>
                <a:latin typeface="Century Gothic"/>
                <a:cs typeface="Arial"/>
              </a:rPr>
              <a:t>Definición de proyecto de inversión y sus respectivas etapas.</a:t>
            </a:r>
            <a:endParaRPr lang="es-CO" sz="1600">
              <a:solidFill>
                <a:schemeClr val="bg2">
                  <a:lumMod val="90000"/>
                </a:schemeClr>
              </a:solidFill>
              <a:latin typeface="Century Gothic" panose="020B0502020202020204" pitchFamily="34" charset="0"/>
              <a:cs typeface="Arial"/>
            </a:endParaRPr>
          </a:p>
          <a:p>
            <a:pPr marL="342900" indent="-342900">
              <a:buClr>
                <a:srgbClr val="48BE7A"/>
              </a:buClr>
              <a:buAutoNum type="arabicPeriod"/>
            </a:pPr>
            <a:endParaRPr lang="es-CO" sz="1600">
              <a:solidFill>
                <a:schemeClr val="accent1"/>
              </a:solidFill>
              <a:latin typeface="Century Gothic" panose="020B0502020202020204" pitchFamily="34" charset="0"/>
              <a:cs typeface="Arial"/>
            </a:endParaRPr>
          </a:p>
          <a:p>
            <a:pPr marL="342900" indent="-342900">
              <a:buClr>
                <a:srgbClr val="48BE7A"/>
              </a:buClr>
              <a:buAutoNum type="arabicPeriod"/>
            </a:pPr>
            <a:endParaRPr lang="es-CO" sz="1600">
              <a:solidFill>
                <a:schemeClr val="accent1"/>
              </a:solidFill>
              <a:latin typeface="Century Gothic" panose="020B0502020202020204" pitchFamily="34" charset="0"/>
              <a:cs typeface="Arial"/>
            </a:endParaRPr>
          </a:p>
          <a:p>
            <a:pPr>
              <a:buClr>
                <a:schemeClr val="accent3">
                  <a:lumMod val="75000"/>
                </a:schemeClr>
              </a:buClr>
            </a:pPr>
            <a:endParaRPr lang="es-CO" sz="1600">
              <a:solidFill>
                <a:schemeClr val="accent1"/>
              </a:solidFill>
              <a:latin typeface="Century Gothic" panose="020B0502020202020204" pitchFamily="34" charset="0"/>
            </a:endParaRP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8E86F046-042E-5492-3FBC-4E0C89F4D940}"/>
              </a:ext>
            </a:extLst>
          </p:cNvPr>
          <p:cNvSpPr/>
          <p:nvPr/>
        </p:nvSpPr>
        <p:spPr>
          <a:xfrm>
            <a:off x="1415434" y="118110"/>
            <a:ext cx="278153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CO" sz="1100" b="1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  <a:sym typeface="Gill Sans Light"/>
              </a:rPr>
              <a:t>Departamento de Ingeniería Industrial</a:t>
            </a:r>
            <a:endParaRPr lang="es-CO" sz="1100" b="1">
              <a:solidFill>
                <a:schemeClr val="accent2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  <p:pic>
        <p:nvPicPr>
          <p:cNvPr id="8" name="Picture 2" descr="Clientes y aliados | Centro de Evaluación | Uniandes">
            <a:extLst>
              <a:ext uri="{FF2B5EF4-FFF2-40B4-BE49-F238E27FC236}">
                <a16:creationId xmlns:a16="http://schemas.microsoft.com/office/drawing/2014/main" id="{5A2F8A99-E4A5-BAC5-C9B9-FA7BF32546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965" y="118110"/>
            <a:ext cx="806123" cy="310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Marcador de número de diapositiva 3">
            <a:extLst>
              <a:ext uri="{FF2B5EF4-FFF2-40B4-BE49-F238E27FC236}">
                <a16:creationId xmlns:a16="http://schemas.microsoft.com/office/drawing/2014/main" id="{8EA2AA50-DC75-6B1C-A0CD-9E070ECF82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sz="2000" b="1" smtClean="0">
                <a:latin typeface="Century Gothic" panose="020B0502020202020204" pitchFamily="34" charset="0"/>
              </a:rPr>
              <a:pPr/>
              <a:t>6</a:t>
            </a:fld>
            <a:endParaRPr lang="en-US" sz="2000" b="1">
              <a:latin typeface="Century Gothic" panose="020B0502020202020204" pitchFamily="34" charset="0"/>
            </a:endParaRP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96701B07-9062-F888-7328-D1F4093793A6}"/>
              </a:ext>
            </a:extLst>
          </p:cNvPr>
          <p:cNvSpPr/>
          <p:nvPr/>
        </p:nvSpPr>
        <p:spPr>
          <a:xfrm>
            <a:off x="8399257" y="118110"/>
            <a:ext cx="315077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CO" sz="1100" b="1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  <a:sym typeface="Gill Sans Light"/>
              </a:rPr>
              <a:t>Curso</a:t>
            </a:r>
            <a:r>
              <a:rPr lang="es-CO" sz="1100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  <a:sym typeface="Gill Sans Light"/>
              </a:rPr>
              <a:t> Análisis de Decisiones de Inversión</a:t>
            </a:r>
            <a:endParaRPr lang="es-CO" sz="1100">
              <a:solidFill>
                <a:schemeClr val="accent2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5218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O" sz="3200">
                <a:latin typeface="Century Gothic" panose="020B0502020202020204" pitchFamily="34" charset="0"/>
              </a:rPr>
              <a:t>PROFESORA MAGISTRAL</a:t>
            </a:r>
            <a:endParaRPr lang="es-CO" sz="3200" i="1">
              <a:latin typeface="Century Gothic" panose="020B0502020202020204" pitchFamily="34" charset="0"/>
            </a:endParaRPr>
          </a:p>
        </p:txBody>
      </p:sp>
      <p:sp>
        <p:nvSpPr>
          <p:cNvPr id="18" name="Rectángulo 17"/>
          <p:cNvSpPr/>
          <p:nvPr/>
        </p:nvSpPr>
        <p:spPr>
          <a:xfrm>
            <a:off x="3088506" y="1945812"/>
            <a:ext cx="7157729" cy="3539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Clr>
                <a:schemeClr val="accent3">
                  <a:lumMod val="75000"/>
                </a:schemeClr>
              </a:buClr>
            </a:pPr>
            <a:r>
              <a:rPr lang="es-CO" sz="1700" b="1">
                <a:solidFill>
                  <a:srgbClr val="FF5050"/>
                </a:solidFill>
                <a:latin typeface="Century Gothic" panose="020B0502020202020204" pitchFamily="34" charset="0"/>
              </a:rPr>
              <a:t>BRIGITTE CASTAÑEDA RODRÍGUEZ (</a:t>
            </a:r>
            <a:r>
              <a:rPr lang="es-CO" sz="1700" b="1">
                <a:solidFill>
                  <a:srgbClr val="FF5050"/>
                </a:solidFill>
                <a:latin typeface="Century Gothic" panose="020B0502020202020204" pitchFamily="34" charset="0"/>
                <a:hlinkClick r:id="rId2"/>
              </a:rPr>
              <a:t>k.castaneda@uniandes.edu.co</a:t>
            </a:r>
            <a:r>
              <a:rPr lang="es-CO" sz="1700" b="1">
                <a:solidFill>
                  <a:srgbClr val="FF5050"/>
                </a:solidFill>
                <a:latin typeface="Century Gothic" panose="020B0502020202020204" pitchFamily="34" charset="0"/>
              </a:rPr>
              <a:t>)</a:t>
            </a:r>
          </a:p>
        </p:txBody>
      </p:sp>
      <p:sp>
        <p:nvSpPr>
          <p:cNvPr id="20" name="Rectángulo 19"/>
          <p:cNvSpPr/>
          <p:nvPr/>
        </p:nvSpPr>
        <p:spPr>
          <a:xfrm>
            <a:off x="4534978" y="2834697"/>
            <a:ext cx="93487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Clr>
                <a:schemeClr val="accent3">
                  <a:lumMod val="75000"/>
                </a:schemeClr>
              </a:buClr>
              <a:buFont typeface="Courier New" panose="02070309020205020404" pitchFamily="49" charset="0"/>
              <a:buChar char="o"/>
            </a:pPr>
            <a:endParaRPr lang="es-CO">
              <a:solidFill>
                <a:schemeClr val="accent1"/>
              </a:solidFill>
            </a:endParaRPr>
          </a:p>
          <a:p>
            <a:pPr marL="742950" lvl="1" indent="-285750">
              <a:buClr>
                <a:schemeClr val="accent3">
                  <a:lumMod val="75000"/>
                </a:schemeClr>
              </a:buClr>
              <a:buFont typeface="Courier New" panose="02070309020205020404" pitchFamily="49" charset="0"/>
              <a:buChar char="o"/>
            </a:pPr>
            <a:endParaRPr lang="es-CO">
              <a:solidFill>
                <a:schemeClr val="accent1"/>
              </a:solidFill>
            </a:endParaRPr>
          </a:p>
          <a:p>
            <a:pPr marL="285750" indent="-285750">
              <a:buClr>
                <a:schemeClr val="accent3">
                  <a:lumMod val="75000"/>
                </a:schemeClr>
              </a:buClr>
              <a:buFont typeface="Courier New" panose="02070309020205020404" pitchFamily="49" charset="0"/>
              <a:buChar char="o"/>
            </a:pPr>
            <a:endParaRPr lang="es-CO">
              <a:solidFill>
                <a:schemeClr val="accent1"/>
              </a:solidFill>
            </a:endParaRP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423358B3-2FC6-4271-96B4-33E358DF7EE2}"/>
              </a:ext>
            </a:extLst>
          </p:cNvPr>
          <p:cNvSpPr/>
          <p:nvPr/>
        </p:nvSpPr>
        <p:spPr>
          <a:xfrm>
            <a:off x="3088506" y="2434568"/>
            <a:ext cx="799604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1400">
                <a:solidFill>
                  <a:schemeClr val="accent1"/>
                </a:solidFill>
                <a:latin typeface="Century Gothic" panose="020B0502020202020204" pitchFamily="34" charset="0"/>
              </a:rPr>
              <a:t>Profesora y Asistente Postdoctoral del Área de Economía y Finanzas – Ingeniería Industrial.</a:t>
            </a: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EF056885-BA4F-4C25-BFEA-47CE7CDBAE59}"/>
              </a:ext>
            </a:extLst>
          </p:cNvPr>
          <p:cNvSpPr/>
          <p:nvPr/>
        </p:nvSpPr>
        <p:spPr>
          <a:xfrm>
            <a:off x="3088506" y="2833238"/>
            <a:ext cx="7888445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CO" sz="1400" err="1">
                <a:solidFill>
                  <a:schemeClr val="accent1"/>
                </a:solidFill>
                <a:latin typeface="Century Gothic" panose="020B0502020202020204" pitchFamily="34" charset="0"/>
              </a:rPr>
              <a:t>Ph.D</a:t>
            </a:r>
            <a:r>
              <a:rPr lang="es-CO" sz="1400">
                <a:solidFill>
                  <a:schemeClr val="accent1"/>
                </a:solidFill>
                <a:latin typeface="Century Gothic" panose="020B0502020202020204" pitchFamily="34" charset="0"/>
              </a:rPr>
              <a:t>. en economía de la Universidad de los Andes. Cuenta con una doble maestría en Ingeniería de Petróleos y Gas y en Economía (Énfasis en Riesgos Financieros) de la </a:t>
            </a:r>
            <a:r>
              <a:rPr lang="es-CO" sz="1400" err="1">
                <a:solidFill>
                  <a:schemeClr val="accent1"/>
                </a:solidFill>
                <a:latin typeface="Century Gothic" panose="020B0502020202020204" pitchFamily="34" charset="0"/>
              </a:rPr>
              <a:t>Udmurt</a:t>
            </a:r>
            <a:r>
              <a:rPr lang="es-CO" sz="1400">
                <a:solidFill>
                  <a:schemeClr val="accent1"/>
                </a:solidFill>
                <a:latin typeface="Century Gothic" panose="020B0502020202020204" pitchFamily="34" charset="0"/>
              </a:rPr>
              <a:t> </a:t>
            </a:r>
            <a:r>
              <a:rPr lang="es-CO" sz="1400" err="1">
                <a:solidFill>
                  <a:schemeClr val="accent1"/>
                </a:solidFill>
                <a:latin typeface="Century Gothic" panose="020B0502020202020204" pitchFamily="34" charset="0"/>
              </a:rPr>
              <a:t>State</a:t>
            </a:r>
            <a:r>
              <a:rPr lang="es-CO" sz="1400">
                <a:solidFill>
                  <a:schemeClr val="accent1"/>
                </a:solidFill>
                <a:latin typeface="Century Gothic" panose="020B0502020202020204" pitchFamily="34" charset="0"/>
              </a:rPr>
              <a:t> </a:t>
            </a:r>
            <a:r>
              <a:rPr lang="es-CO" sz="1400" err="1">
                <a:solidFill>
                  <a:schemeClr val="accent1"/>
                </a:solidFill>
                <a:latin typeface="Century Gothic" panose="020B0502020202020204" pitchFamily="34" charset="0"/>
              </a:rPr>
              <a:t>University</a:t>
            </a:r>
            <a:r>
              <a:rPr lang="es-CO" sz="1400">
                <a:solidFill>
                  <a:schemeClr val="accent1"/>
                </a:solidFill>
                <a:latin typeface="Century Gothic" panose="020B0502020202020204" pitchFamily="34" charset="0"/>
              </a:rPr>
              <a:t>, Rusia. Ingeniera de Petróleos de la Universidad de América.</a:t>
            </a:r>
          </a:p>
          <a:p>
            <a:pPr algn="just"/>
            <a:endParaRPr lang="es-CO" sz="1400">
              <a:solidFill>
                <a:schemeClr val="accent1"/>
              </a:solidFill>
              <a:latin typeface="Century Gothic" panose="020B0502020202020204" pitchFamily="34" charset="0"/>
            </a:endParaRPr>
          </a:p>
          <a:p>
            <a:pPr algn="just"/>
            <a:r>
              <a:rPr lang="es-CO" sz="1400">
                <a:solidFill>
                  <a:schemeClr val="accent1"/>
                </a:solidFill>
                <a:latin typeface="Century Gothic" panose="020B0502020202020204" pitchFamily="34" charset="0"/>
              </a:rPr>
              <a:t>Actualmente, profesora del curso de Análisis de Decisiones de Inversión. Su experiencia profesional combina la academia con la práctica como consultora para organismos internacionales y nacionales (</a:t>
            </a:r>
            <a:r>
              <a:rPr lang="es-CO" sz="1400" err="1">
                <a:solidFill>
                  <a:schemeClr val="accent1"/>
                </a:solidFill>
                <a:latin typeface="Century Gothic" panose="020B0502020202020204" pitchFamily="34" charset="0"/>
              </a:rPr>
              <a:t>World</a:t>
            </a:r>
            <a:r>
              <a:rPr lang="es-CO" sz="1400">
                <a:solidFill>
                  <a:schemeClr val="accent1"/>
                </a:solidFill>
                <a:latin typeface="Century Gothic" panose="020B0502020202020204" pitchFamily="34" charset="0"/>
              </a:rPr>
              <a:t> Bank, EDF, GGGI, CODS, CREE).  Especialista en la formulación de modelos cuantitativos para la evaluación de proyectos, macroeconomía, y la gestión de riesgos climáticos.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4782D64A-9A20-58E4-72EE-89737D8B986C}"/>
              </a:ext>
            </a:extLst>
          </p:cNvPr>
          <p:cNvSpPr/>
          <p:nvPr/>
        </p:nvSpPr>
        <p:spPr>
          <a:xfrm>
            <a:off x="688795" y="5227793"/>
            <a:ext cx="1039575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CO" sz="1400" b="1" dirty="0">
                <a:solidFill>
                  <a:schemeClr val="accent3">
                    <a:lumMod val="75000"/>
                  </a:schemeClr>
                </a:solidFill>
                <a:latin typeface="Century Gothic" panose="020B0502020202020204" pitchFamily="34" charset="0"/>
              </a:rPr>
              <a:t>Horarios de Atención: </a:t>
            </a:r>
            <a:r>
              <a:rPr lang="es-CO" sz="1400" dirty="0">
                <a:solidFill>
                  <a:schemeClr val="accent1"/>
                </a:solidFill>
                <a:latin typeface="Century Gothic" panose="020B0502020202020204" pitchFamily="34" charset="0"/>
              </a:rPr>
              <a:t> viernes de 11:00 a.m. a 12:00 p.m. con agenda previa en </a:t>
            </a:r>
            <a:r>
              <a:rPr lang="es-CO" sz="1400" dirty="0" err="1">
                <a:solidFill>
                  <a:schemeClr val="accent1"/>
                </a:solidFill>
                <a:latin typeface="Century Gothic" panose="020B0502020202020204" pitchFamily="34" charset="0"/>
              </a:rPr>
              <a:t>Calendly</a:t>
            </a:r>
            <a:r>
              <a:rPr lang="es-CO" sz="1400" dirty="0">
                <a:solidFill>
                  <a:schemeClr val="accent1"/>
                </a:solidFill>
                <a:latin typeface="Century Gothic" panose="020B0502020202020204" pitchFamily="34" charset="0"/>
              </a:rPr>
              <a:t>.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C8985F17-2D2A-B326-C496-833F75DD0B0E}"/>
              </a:ext>
            </a:extLst>
          </p:cNvPr>
          <p:cNvSpPr/>
          <p:nvPr/>
        </p:nvSpPr>
        <p:spPr>
          <a:xfrm>
            <a:off x="1415434" y="118110"/>
            <a:ext cx="278153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CO" sz="1100" b="1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  <a:sym typeface="Gill Sans Light"/>
              </a:rPr>
              <a:t>Departamento de Ingeniería Industrial</a:t>
            </a:r>
            <a:endParaRPr lang="es-CO" sz="1100" b="1">
              <a:solidFill>
                <a:schemeClr val="accent2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  <p:pic>
        <p:nvPicPr>
          <p:cNvPr id="13" name="Picture 2" descr="Clientes y aliados | Centro de Evaluación | Uniandes">
            <a:extLst>
              <a:ext uri="{FF2B5EF4-FFF2-40B4-BE49-F238E27FC236}">
                <a16:creationId xmlns:a16="http://schemas.microsoft.com/office/drawing/2014/main" id="{AA565852-5DEB-7311-AE7D-723405D5F7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965" y="118110"/>
            <a:ext cx="806123" cy="310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438AA1F5-C79B-F357-012F-07107236812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9709"/>
          <a:stretch/>
        </p:blipFill>
        <p:spPr>
          <a:xfrm>
            <a:off x="588933" y="2284451"/>
            <a:ext cx="2273882" cy="2219564"/>
          </a:xfrm>
          <a:prstGeom prst="ellipse">
            <a:avLst/>
          </a:prstGeom>
          <a:ln w="190500" cap="rnd">
            <a:noFill/>
            <a:prstDash val="solid"/>
          </a:ln>
          <a:effectLst/>
        </p:spPr>
      </p:pic>
      <p:sp>
        <p:nvSpPr>
          <p:cNvPr id="9" name="Marcador de número de diapositiva 3">
            <a:extLst>
              <a:ext uri="{FF2B5EF4-FFF2-40B4-BE49-F238E27FC236}">
                <a16:creationId xmlns:a16="http://schemas.microsoft.com/office/drawing/2014/main" id="{A9EC1289-5C91-BF9B-A973-7A2C3BA62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sz="2000" b="1" smtClean="0">
                <a:latin typeface="Century Gothic" panose="020B0502020202020204" pitchFamily="34" charset="0"/>
              </a:rPr>
              <a:pPr/>
              <a:t>7</a:t>
            </a:fld>
            <a:endParaRPr lang="en-US" sz="2000" b="1">
              <a:latin typeface="Century Gothic" panose="020B0502020202020204" pitchFamily="34" charset="0"/>
            </a:endParaRP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732D84E1-EC6F-5047-6975-67232CD3DFDC}"/>
              </a:ext>
            </a:extLst>
          </p:cNvPr>
          <p:cNvSpPr/>
          <p:nvPr/>
        </p:nvSpPr>
        <p:spPr>
          <a:xfrm>
            <a:off x="8399257" y="118110"/>
            <a:ext cx="315077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CO" sz="1100" b="1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  <a:sym typeface="Gill Sans Light"/>
              </a:rPr>
              <a:t>Curso</a:t>
            </a:r>
            <a:r>
              <a:rPr lang="es-CO" sz="1100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  <a:sym typeface="Gill Sans Light"/>
              </a:rPr>
              <a:t> Análisis de Decisiones de Inversión</a:t>
            </a:r>
            <a:endParaRPr lang="es-CO" sz="1100">
              <a:solidFill>
                <a:schemeClr val="accent2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9954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O" sz="3200">
                <a:latin typeface="Century Gothic"/>
              </a:rPr>
              <a:t>ASISTENTE Graduado</a:t>
            </a:r>
            <a:endParaRPr lang="es-CO" sz="3200" i="1">
              <a:latin typeface="Century Gothic"/>
            </a:endParaRPr>
          </a:p>
        </p:txBody>
      </p:sp>
      <p:sp>
        <p:nvSpPr>
          <p:cNvPr id="18" name="Rectángulo 17"/>
          <p:cNvSpPr/>
          <p:nvPr/>
        </p:nvSpPr>
        <p:spPr>
          <a:xfrm>
            <a:off x="3220874" y="2249698"/>
            <a:ext cx="6013185" cy="353943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r>
              <a:rPr lang="es-CO" sz="1700" b="1" dirty="0">
                <a:solidFill>
                  <a:srgbClr val="002F90"/>
                </a:solidFill>
                <a:latin typeface="Century Gothic"/>
                <a:ea typeface="Verdana"/>
              </a:rPr>
              <a:t>Luis Restrepo Escudero (l.restrepoe@uniandes.edu.co)</a:t>
            </a:r>
            <a:endParaRPr lang="es-ES" dirty="0">
              <a:solidFill>
                <a:srgbClr val="002F90"/>
              </a:solidFill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4782D64A-9A20-58E4-72EE-89737D8B986C}"/>
              </a:ext>
            </a:extLst>
          </p:cNvPr>
          <p:cNvSpPr/>
          <p:nvPr/>
        </p:nvSpPr>
        <p:spPr>
          <a:xfrm>
            <a:off x="930464" y="5586805"/>
            <a:ext cx="10154090" cy="738664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just"/>
            <a:r>
              <a:rPr lang="es-CO" sz="1400" b="1" dirty="0">
                <a:solidFill>
                  <a:schemeClr val="accent3">
                    <a:lumMod val="75000"/>
                  </a:schemeClr>
                </a:solidFill>
                <a:latin typeface="Century Gothic"/>
              </a:rPr>
              <a:t>Horarios de Atención: </a:t>
            </a:r>
            <a:r>
              <a:rPr lang="es-CO" sz="1400" dirty="0">
                <a:solidFill>
                  <a:schemeClr val="accent1"/>
                </a:solidFill>
                <a:latin typeface="Century Gothic"/>
              </a:rPr>
              <a:t> jueves de 5:00 p.m. a 6:20 p.m. (Por confirmar). En caso de no poder asistir, coordinar un espacio vía correo electrónico. </a:t>
            </a:r>
          </a:p>
          <a:p>
            <a:pPr algn="just"/>
            <a:endParaRPr lang="es-CO" sz="1400" dirty="0">
              <a:solidFill>
                <a:schemeClr val="accent1"/>
              </a:solidFill>
              <a:latin typeface="Century Gothic" panose="020B0502020202020204" pitchFamily="34" charset="0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C8985F17-2D2A-B326-C496-833F75DD0B0E}"/>
              </a:ext>
            </a:extLst>
          </p:cNvPr>
          <p:cNvSpPr/>
          <p:nvPr/>
        </p:nvSpPr>
        <p:spPr>
          <a:xfrm>
            <a:off x="1415434" y="118110"/>
            <a:ext cx="278153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CO" sz="1100" b="1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  <a:sym typeface="Gill Sans Light"/>
              </a:rPr>
              <a:t>Departamento de Ingeniería Industrial</a:t>
            </a:r>
            <a:endParaRPr lang="es-CO" sz="1100" b="1">
              <a:solidFill>
                <a:schemeClr val="accent2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  <p:pic>
        <p:nvPicPr>
          <p:cNvPr id="13" name="Picture 2" descr="Clientes y aliados | Centro de Evaluación | Uniandes">
            <a:extLst>
              <a:ext uri="{FF2B5EF4-FFF2-40B4-BE49-F238E27FC236}">
                <a16:creationId xmlns:a16="http://schemas.microsoft.com/office/drawing/2014/main" id="{AA565852-5DEB-7311-AE7D-723405D5F7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965" y="118110"/>
            <a:ext cx="806123" cy="310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Marcador de número de diapositiva 3">
            <a:extLst>
              <a:ext uri="{FF2B5EF4-FFF2-40B4-BE49-F238E27FC236}">
                <a16:creationId xmlns:a16="http://schemas.microsoft.com/office/drawing/2014/main" id="{3F88FD95-F48D-6FD1-A364-F5D49BD74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sz="2000" b="1" smtClean="0">
                <a:latin typeface="Century Gothic" panose="020B0502020202020204" pitchFamily="34" charset="0"/>
              </a:rPr>
              <a:pPr/>
              <a:t>8</a:t>
            </a:fld>
            <a:endParaRPr lang="en-US" sz="2000" b="1">
              <a:latin typeface="Century Gothic" panose="020B0502020202020204" pitchFamily="34" charset="0"/>
            </a:endParaRP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4259D30A-136A-6083-9132-AD4E9D7FA055}"/>
              </a:ext>
            </a:extLst>
          </p:cNvPr>
          <p:cNvSpPr/>
          <p:nvPr/>
        </p:nvSpPr>
        <p:spPr>
          <a:xfrm>
            <a:off x="8399257" y="118110"/>
            <a:ext cx="315077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CO" sz="1100" b="1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  <a:sym typeface="Gill Sans Light"/>
              </a:rPr>
              <a:t>Curso</a:t>
            </a:r>
            <a:r>
              <a:rPr lang="es-CO" sz="1100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  <a:sym typeface="Gill Sans Light"/>
              </a:rPr>
              <a:t> Análisis de Decisiones de Inversión</a:t>
            </a:r>
            <a:endParaRPr lang="es-CO" sz="1100">
              <a:solidFill>
                <a:schemeClr val="accent2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CD2B080C-96D0-66D1-6F22-B7C42BED8B6B}"/>
              </a:ext>
            </a:extLst>
          </p:cNvPr>
          <p:cNvSpPr/>
          <p:nvPr/>
        </p:nvSpPr>
        <p:spPr>
          <a:xfrm>
            <a:off x="3220874" y="3044853"/>
            <a:ext cx="7978838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ES" sz="1400" dirty="0">
                <a:solidFill>
                  <a:srgbClr val="366658"/>
                </a:solidFill>
                <a:latin typeface="Century Gothic" panose="020B0502020202020204" pitchFamily="34" charset="0"/>
              </a:rPr>
              <a:t>Asistente docente en el Departamento de Ingeniería Industrial.</a:t>
            </a:r>
          </a:p>
          <a:p>
            <a:pPr algn="just"/>
            <a:endParaRPr lang="es-ES" sz="1400" dirty="0">
              <a:solidFill>
                <a:srgbClr val="366658"/>
              </a:solidFill>
              <a:latin typeface="Century Gothic" panose="020B0502020202020204" pitchFamily="34" charset="0"/>
            </a:endParaRPr>
          </a:p>
          <a:p>
            <a:pPr algn="just"/>
            <a:r>
              <a:rPr lang="es-ES" sz="1400" dirty="0">
                <a:solidFill>
                  <a:srgbClr val="366658"/>
                </a:solidFill>
                <a:latin typeface="Century Gothic" panose="020B0502020202020204" pitchFamily="34" charset="0"/>
              </a:rPr>
              <a:t>Ingeniero Industrial en último semestre de la Universidad de Los Andes con énfasis en Investigación de Operaciones y Finanzas. Actualmente es asistente graduado del Departamento de Ingeniería Industrial, acompañando el curso de Análisis de Decisiones de Inversión (sección 07 y sección 08).</a:t>
            </a:r>
          </a:p>
          <a:p>
            <a:pPr algn="just"/>
            <a:endParaRPr lang="es-MX" sz="1400" dirty="0">
              <a:solidFill>
                <a:srgbClr val="366658"/>
              </a:solidFill>
              <a:latin typeface="Century Gothic" panose="020B0502020202020204" pitchFamily="34" charset="0"/>
            </a:endParaRPr>
          </a:p>
          <a:p>
            <a:pPr algn="just"/>
            <a:r>
              <a:rPr lang="es-ES" sz="1400" dirty="0">
                <a:solidFill>
                  <a:srgbClr val="366658"/>
                </a:solidFill>
                <a:latin typeface="Century Gothic" panose="020B0502020202020204" pitchFamily="34" charset="0"/>
              </a:rPr>
              <a:t>Luis se encargará de toda la parte administrativa (notas, reclamos, entre otros) y será un apoyo para el Profesor Magistral en diversos aspectos académicos y logísticos.</a:t>
            </a:r>
            <a:endParaRPr lang="es-ES_tradnl" sz="1400" dirty="0">
              <a:solidFill>
                <a:srgbClr val="366658"/>
              </a:solidFill>
              <a:latin typeface="Century Gothic" panose="020B0502020202020204" pitchFamily="34" charset="0"/>
            </a:endParaRPr>
          </a:p>
        </p:txBody>
      </p:sp>
      <p:pic>
        <p:nvPicPr>
          <p:cNvPr id="10" name="Imagen 9" descr="Foto montaje de la cara de un hombre con lentes&#10;&#10;El contenido generado por IA puede ser incorrecto.">
            <a:extLst>
              <a:ext uri="{FF2B5EF4-FFF2-40B4-BE49-F238E27FC236}">
                <a16:creationId xmlns:a16="http://schemas.microsoft.com/office/drawing/2014/main" id="{07B24713-CD62-DA76-1D9D-820B7DDF55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265" y="2914814"/>
            <a:ext cx="2291404" cy="2291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158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  <p:extLst>
    <p:ext uri="{6950BFC3-D8DA-4A85-94F7-54DA5524770B}">
      <p188:commentRel xmlns:p188="http://schemas.microsoft.com/office/powerpoint/2018/8/main" r:id="rId2"/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3633F76-DFC9-37E9-1398-CFC55F36F7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1F7AB6AC-3C8B-3C66-2BF7-E4B492F33F85}"/>
              </a:ext>
            </a:extLst>
          </p:cNvPr>
          <p:cNvSpPr/>
          <p:nvPr/>
        </p:nvSpPr>
        <p:spPr>
          <a:xfrm>
            <a:off x="1415434" y="118110"/>
            <a:ext cx="278153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CO" sz="1100" b="1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  <a:sym typeface="Gill Sans Light"/>
              </a:rPr>
              <a:t>Departamento de Ingeniería Industrial</a:t>
            </a:r>
            <a:endParaRPr lang="es-CO" sz="1100" b="1">
              <a:solidFill>
                <a:schemeClr val="accent2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  <p:pic>
        <p:nvPicPr>
          <p:cNvPr id="13" name="Picture 2" descr="Clientes y aliados | Centro de Evaluación | Uniandes">
            <a:extLst>
              <a:ext uri="{FF2B5EF4-FFF2-40B4-BE49-F238E27FC236}">
                <a16:creationId xmlns:a16="http://schemas.microsoft.com/office/drawing/2014/main" id="{9A5E4423-7EE4-B990-386A-D83B860AE0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965" y="118110"/>
            <a:ext cx="806123" cy="310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Marcador de número de diapositiva 3">
            <a:extLst>
              <a:ext uri="{FF2B5EF4-FFF2-40B4-BE49-F238E27FC236}">
                <a16:creationId xmlns:a16="http://schemas.microsoft.com/office/drawing/2014/main" id="{869D62B0-2C06-CD3E-A581-BCFA540A1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sz="2000" b="1" smtClean="0">
                <a:latin typeface="Century Gothic" panose="020B0502020202020204" pitchFamily="34" charset="0"/>
              </a:rPr>
              <a:pPr/>
              <a:t>9</a:t>
            </a:fld>
            <a:endParaRPr lang="en-US" sz="2000" b="1">
              <a:latin typeface="Century Gothic" panose="020B0502020202020204" pitchFamily="34" charset="0"/>
            </a:endParaRP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1E2FF063-C8AC-194E-CEA2-B410B0DF0444}"/>
              </a:ext>
            </a:extLst>
          </p:cNvPr>
          <p:cNvSpPr/>
          <p:nvPr/>
        </p:nvSpPr>
        <p:spPr>
          <a:xfrm>
            <a:off x="8399257" y="118110"/>
            <a:ext cx="315077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CO" sz="1100" b="1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  <a:sym typeface="Gill Sans Light"/>
              </a:rPr>
              <a:t>Curso</a:t>
            </a:r>
            <a:r>
              <a:rPr lang="es-CO" sz="1100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  <a:sym typeface="Gill Sans Light"/>
              </a:rPr>
              <a:t> Análisis de Decisiones de Inversión</a:t>
            </a:r>
            <a:endParaRPr lang="es-CO" sz="1100">
              <a:solidFill>
                <a:schemeClr val="accent2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9A749A5-5D45-6465-8852-D2184DBDE7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sz="2800" dirty="0">
                <a:latin typeface="Century Gothic"/>
              </a:rPr>
              <a:t>MONITORES DE DOCENCIA</a:t>
            </a:r>
            <a:endParaRPr lang="es-ES_tradnl" dirty="0"/>
          </a:p>
        </p:txBody>
      </p:sp>
      <p:sp>
        <p:nvSpPr>
          <p:cNvPr id="11" name="Rectángulo 14">
            <a:extLst>
              <a:ext uri="{FF2B5EF4-FFF2-40B4-BE49-F238E27FC236}">
                <a16:creationId xmlns:a16="http://schemas.microsoft.com/office/drawing/2014/main" id="{3A35876C-E6F2-87EE-DAC2-B04063B0FCD8}"/>
              </a:ext>
            </a:extLst>
          </p:cNvPr>
          <p:cNvSpPr/>
          <p:nvPr/>
        </p:nvSpPr>
        <p:spPr>
          <a:xfrm>
            <a:off x="4400370" y="3039261"/>
            <a:ext cx="3337666" cy="156966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s-CO" sz="1200" b="1" dirty="0">
                <a:solidFill>
                  <a:schemeClr val="accent3">
                    <a:lumMod val="75000"/>
                  </a:schemeClr>
                </a:solidFill>
                <a:latin typeface="Century Gothic" panose="020B0502020202020204" pitchFamily="34" charset="0"/>
              </a:rPr>
              <a:t>Isabela Bracho</a:t>
            </a:r>
          </a:p>
          <a:p>
            <a:pPr algn="ctr"/>
            <a:r>
              <a:rPr lang="es-CO" sz="1200" dirty="0">
                <a:solidFill>
                  <a:schemeClr val="accent1"/>
                </a:solidFill>
                <a:latin typeface="Century Gothic" panose="020B0502020202020204" pitchFamily="34" charset="0"/>
              </a:rPr>
              <a:t>    </a:t>
            </a:r>
          </a:p>
          <a:p>
            <a:pPr algn="ctr"/>
            <a:r>
              <a:rPr lang="es-CO" sz="1200" b="1" dirty="0">
                <a:solidFill>
                  <a:schemeClr val="accent5">
                    <a:lumMod val="75000"/>
                  </a:schemeClr>
                </a:solidFill>
                <a:latin typeface="Century Gothic"/>
              </a:rPr>
              <a:t>Correo Uniandes: </a:t>
            </a:r>
            <a:endParaRPr lang="es-CO" sz="1200" b="1" dirty="0">
              <a:solidFill>
                <a:schemeClr val="accent1"/>
              </a:solidFill>
              <a:latin typeface="Century Gothic"/>
              <a:cs typeface="Segoe UI"/>
            </a:endParaRPr>
          </a:p>
          <a:p>
            <a:pPr algn="ctr"/>
            <a:r>
              <a:rPr lang="es-CO" sz="1200" dirty="0">
                <a:solidFill>
                  <a:schemeClr val="accent1"/>
                </a:solidFill>
                <a:latin typeface="Century Gothic"/>
                <a:hlinkClick r:id="rId3"/>
              </a:rPr>
              <a:t>i.bracho@uniandes.edu.co</a:t>
            </a:r>
          </a:p>
          <a:p>
            <a:pPr algn="ctr"/>
            <a:endParaRPr lang="es-CO" sz="1200" dirty="0">
              <a:solidFill>
                <a:schemeClr val="accent1"/>
              </a:solidFill>
              <a:latin typeface="Century Gothic" panose="020B0502020202020204" pitchFamily="34" charset="0"/>
            </a:endParaRPr>
          </a:p>
          <a:p>
            <a:pPr algn="ctr"/>
            <a:r>
              <a:rPr lang="es-CO" sz="1200" b="1" dirty="0">
                <a:solidFill>
                  <a:schemeClr val="accent5">
                    <a:lumMod val="75000"/>
                  </a:schemeClr>
                </a:solidFill>
                <a:latin typeface="Century Gothic" panose="020B0502020202020204" pitchFamily="34" charset="0"/>
              </a:rPr>
              <a:t>Programa académico:</a:t>
            </a:r>
            <a:endParaRPr lang="es-CO" sz="1200" dirty="0">
              <a:solidFill>
                <a:schemeClr val="accent1"/>
              </a:solidFill>
              <a:latin typeface="Century Gothic" panose="020B0502020202020204" pitchFamily="34" charset="0"/>
            </a:endParaRPr>
          </a:p>
          <a:p>
            <a:pPr algn="ctr"/>
            <a:r>
              <a:rPr lang="es-CO" sz="1200" dirty="0">
                <a:solidFill>
                  <a:schemeClr val="accent1"/>
                </a:solidFill>
                <a:latin typeface="Century Gothic" panose="020B0502020202020204" pitchFamily="34" charset="0"/>
              </a:rPr>
              <a:t>ISIS</a:t>
            </a:r>
          </a:p>
          <a:p>
            <a:pPr algn="ctr"/>
            <a:endParaRPr lang="es-CO" sz="1200" dirty="0">
              <a:solidFill>
                <a:schemeClr val="accent1"/>
              </a:solidFill>
              <a:latin typeface="Century Gothic" panose="020B0502020202020204" pitchFamily="34" charset="0"/>
            </a:endParaRPr>
          </a:p>
        </p:txBody>
      </p:sp>
      <p:sp>
        <p:nvSpPr>
          <p:cNvPr id="12" name="Rectángulo 15">
            <a:extLst>
              <a:ext uri="{FF2B5EF4-FFF2-40B4-BE49-F238E27FC236}">
                <a16:creationId xmlns:a16="http://schemas.microsoft.com/office/drawing/2014/main" id="{A8C2B3C2-D867-30F9-BC04-B1624BA2F406}"/>
              </a:ext>
            </a:extLst>
          </p:cNvPr>
          <p:cNvSpPr/>
          <p:nvPr/>
        </p:nvSpPr>
        <p:spPr>
          <a:xfrm>
            <a:off x="8175925" y="3026565"/>
            <a:ext cx="333766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1200" b="1" dirty="0">
                <a:solidFill>
                  <a:schemeClr val="accent3">
                    <a:lumMod val="75000"/>
                  </a:schemeClr>
                </a:solidFill>
                <a:latin typeface="Century Gothic" panose="020B0502020202020204" pitchFamily="34" charset="0"/>
              </a:rPr>
              <a:t>Alejandra López</a:t>
            </a:r>
          </a:p>
          <a:p>
            <a:pPr algn="ctr"/>
            <a:endParaRPr lang="es-CO" sz="1200" dirty="0">
              <a:solidFill>
                <a:schemeClr val="accent1"/>
              </a:solidFill>
              <a:latin typeface="Century Gothic" panose="020B0502020202020204" pitchFamily="34" charset="0"/>
            </a:endParaRPr>
          </a:p>
          <a:p>
            <a:pPr algn="ctr"/>
            <a:r>
              <a:rPr lang="es-CO" sz="1200" b="1" dirty="0">
                <a:solidFill>
                  <a:schemeClr val="accent5">
                    <a:lumMod val="75000"/>
                  </a:schemeClr>
                </a:solidFill>
                <a:latin typeface="Century Gothic" panose="020B0502020202020204" pitchFamily="34" charset="0"/>
              </a:rPr>
              <a:t>Correo Uniandes: </a:t>
            </a:r>
            <a:endParaRPr lang="es-CO" sz="1200" b="1" dirty="0">
              <a:solidFill>
                <a:schemeClr val="accent1"/>
              </a:solidFill>
              <a:latin typeface="Century Gothic" panose="020B0502020202020204" pitchFamily="34" charset="0"/>
            </a:endParaRPr>
          </a:p>
          <a:p>
            <a:pPr algn="ctr"/>
            <a:r>
              <a:rPr lang="es-CO" sz="1200" dirty="0">
                <a:solidFill>
                  <a:schemeClr val="accent1"/>
                </a:solidFill>
                <a:latin typeface="Century Gothic" panose="020B0502020202020204" pitchFamily="34" charset="0"/>
                <a:hlinkClick r:id="rId4"/>
              </a:rPr>
              <a:t>ac.lopez2@uniandes.edu.co</a:t>
            </a:r>
            <a:endParaRPr lang="es-CO" sz="1200" dirty="0">
              <a:solidFill>
                <a:schemeClr val="accent1"/>
              </a:solidFill>
              <a:latin typeface="Century Gothic" panose="020B0502020202020204" pitchFamily="34" charset="0"/>
            </a:endParaRPr>
          </a:p>
          <a:p>
            <a:pPr algn="ctr"/>
            <a:endParaRPr lang="es-CO" sz="1200" dirty="0">
              <a:solidFill>
                <a:schemeClr val="accent1"/>
              </a:solidFill>
              <a:latin typeface="Century Gothic" panose="020B0502020202020204" pitchFamily="34" charset="0"/>
            </a:endParaRPr>
          </a:p>
          <a:p>
            <a:pPr algn="ctr"/>
            <a:r>
              <a:rPr lang="es-CO" sz="1200" b="1" dirty="0">
                <a:solidFill>
                  <a:schemeClr val="accent5">
                    <a:lumMod val="75000"/>
                  </a:schemeClr>
                </a:solidFill>
                <a:latin typeface="Century Gothic" panose="020B0502020202020204" pitchFamily="34" charset="0"/>
              </a:rPr>
              <a:t>Programa académico:</a:t>
            </a:r>
          </a:p>
          <a:p>
            <a:pPr algn="ctr"/>
            <a:r>
              <a:rPr lang="es-CO" sz="1200" dirty="0">
                <a:solidFill>
                  <a:schemeClr val="accent1"/>
                </a:solidFill>
                <a:latin typeface="Century Gothic" panose="020B0502020202020204" pitchFamily="34" charset="0"/>
              </a:rPr>
              <a:t>IIND</a:t>
            </a:r>
          </a:p>
          <a:p>
            <a:pPr algn="ctr"/>
            <a:endParaRPr lang="es-CO" sz="1200" dirty="0">
              <a:solidFill>
                <a:schemeClr val="accent1"/>
              </a:solidFill>
              <a:latin typeface="Century Gothic" panose="020B0502020202020204" pitchFamily="34" charset="0"/>
            </a:endParaRPr>
          </a:p>
        </p:txBody>
      </p:sp>
      <p:sp>
        <p:nvSpPr>
          <p:cNvPr id="14" name="Rectángulo 3">
            <a:extLst>
              <a:ext uri="{FF2B5EF4-FFF2-40B4-BE49-F238E27FC236}">
                <a16:creationId xmlns:a16="http://schemas.microsoft.com/office/drawing/2014/main" id="{3CA73917-8610-A1A5-05CF-9AECF9B7E56E}"/>
              </a:ext>
            </a:extLst>
          </p:cNvPr>
          <p:cNvSpPr/>
          <p:nvPr/>
        </p:nvSpPr>
        <p:spPr>
          <a:xfrm>
            <a:off x="859300" y="3039261"/>
            <a:ext cx="3337666" cy="156966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s-CO" sz="1200" b="1" dirty="0">
                <a:solidFill>
                  <a:schemeClr val="accent3">
                    <a:lumMod val="75000"/>
                  </a:schemeClr>
                </a:solidFill>
                <a:latin typeface="Century Gothic" panose="020B0502020202020204" pitchFamily="34" charset="0"/>
              </a:rPr>
              <a:t>Erik Sayes</a:t>
            </a:r>
          </a:p>
          <a:p>
            <a:pPr algn="ctr"/>
            <a:endParaRPr lang="es-CO" sz="1200" dirty="0">
              <a:solidFill>
                <a:schemeClr val="accent1"/>
              </a:solidFill>
              <a:latin typeface="Century Gothic" panose="020B0502020202020204" pitchFamily="34" charset="0"/>
            </a:endParaRPr>
          </a:p>
          <a:p>
            <a:pPr algn="ctr"/>
            <a:r>
              <a:rPr lang="es-CO" sz="1200" b="1" dirty="0">
                <a:solidFill>
                  <a:schemeClr val="accent5">
                    <a:lumMod val="75000"/>
                  </a:schemeClr>
                </a:solidFill>
                <a:latin typeface="Century Gothic"/>
              </a:rPr>
              <a:t>Correo Uniandes: </a:t>
            </a:r>
            <a:endParaRPr lang="es-CO" sz="1200" b="1" dirty="0">
              <a:solidFill>
                <a:schemeClr val="accent1"/>
              </a:solidFill>
              <a:latin typeface="Century Gothic"/>
              <a:cs typeface="Segoe UI"/>
            </a:endParaRPr>
          </a:p>
          <a:p>
            <a:pPr algn="ctr"/>
            <a:r>
              <a:rPr lang="es-CO" sz="1200" dirty="0">
                <a:solidFill>
                  <a:schemeClr val="accent1"/>
                </a:solidFill>
                <a:latin typeface="Century Gothic"/>
                <a:hlinkClick r:id="rId3"/>
              </a:rPr>
              <a:t>e.Saye s@uniandes.edu.co</a:t>
            </a:r>
          </a:p>
          <a:p>
            <a:pPr algn="ctr"/>
            <a:endParaRPr lang="es-CO" sz="1200" dirty="0">
              <a:solidFill>
                <a:schemeClr val="accent1"/>
              </a:solidFill>
              <a:latin typeface="Century Gothic" panose="020B0502020202020204" pitchFamily="34" charset="0"/>
            </a:endParaRPr>
          </a:p>
          <a:p>
            <a:pPr algn="ctr"/>
            <a:r>
              <a:rPr lang="es-CO" sz="1200" b="1" dirty="0">
                <a:solidFill>
                  <a:schemeClr val="accent5">
                    <a:lumMod val="75000"/>
                  </a:schemeClr>
                </a:solidFill>
                <a:latin typeface="Century Gothic" panose="020B0502020202020204" pitchFamily="34" charset="0"/>
              </a:rPr>
              <a:t>Programa académico:</a:t>
            </a:r>
            <a:endParaRPr lang="es-CO" sz="1200" dirty="0">
              <a:solidFill>
                <a:schemeClr val="accent1"/>
              </a:solidFill>
              <a:latin typeface="Century Gothic" panose="020B0502020202020204" pitchFamily="34" charset="0"/>
            </a:endParaRPr>
          </a:p>
          <a:p>
            <a:pPr algn="ctr"/>
            <a:r>
              <a:rPr lang="es-CO" sz="1200" dirty="0">
                <a:solidFill>
                  <a:schemeClr val="accent1"/>
                </a:solidFill>
                <a:latin typeface="Century Gothic" panose="020B0502020202020204" pitchFamily="34" charset="0"/>
              </a:rPr>
              <a:t>IQUI</a:t>
            </a:r>
          </a:p>
          <a:p>
            <a:pPr algn="ctr"/>
            <a:endParaRPr lang="es-CO" sz="1200" dirty="0">
              <a:solidFill>
                <a:schemeClr val="accent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9926542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o">
  <a:themeElements>
    <a:clrScheme name="Dividendo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366658"/>
      </a:accent1>
      <a:accent2>
        <a:srgbClr val="8CB64A"/>
      </a:accent2>
      <a:accent3>
        <a:srgbClr val="88D5A9"/>
      </a:accent3>
      <a:accent4>
        <a:srgbClr val="969FA7"/>
      </a:accent4>
      <a:accent5>
        <a:srgbClr val="E8A844"/>
      </a:accent5>
      <a:accent6>
        <a:srgbClr val="A1561F"/>
      </a:accent6>
      <a:hlink>
        <a:srgbClr val="828282"/>
      </a:hlink>
      <a:folHlink>
        <a:srgbClr val="A5A5A5"/>
      </a:folHlink>
    </a:clrScheme>
    <a:fontScheme name="Dividendo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o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4BEC0EAF-CF86-4D49-B83B-56CC62D3CFF1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{1814F945-600C-5E4D-A9E2-51570A250ED4}tf10001123</Template>
  <TotalTime>2634</TotalTime>
  <Words>2899</Words>
  <Application>Microsoft Macintosh PowerPoint</Application>
  <PresentationFormat>Widescreen</PresentationFormat>
  <Paragraphs>541</Paragraphs>
  <Slides>34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3" baseType="lpstr">
      <vt:lpstr>Arial</vt:lpstr>
      <vt:lpstr>Britannic Bold</vt:lpstr>
      <vt:lpstr>Calibri</vt:lpstr>
      <vt:lpstr>Century Gothic</vt:lpstr>
      <vt:lpstr>Courier New</vt:lpstr>
      <vt:lpstr>Gill Sans MT</vt:lpstr>
      <vt:lpstr>Wingdings</vt:lpstr>
      <vt:lpstr>Wingdings 2</vt:lpstr>
      <vt:lpstr>Dividendo</vt:lpstr>
      <vt:lpstr>BIENVENIDA E INTRODUCCIÓN AL CURSO</vt:lpstr>
      <vt:lpstr>AGENDA PROPUESTA</vt:lpstr>
      <vt:lpstr>AGENDA PROPUESTA</vt:lpstr>
      <vt:lpstr>ANÁLISIS DE DECISIONES DE INVERSIÓN</vt:lpstr>
      <vt:lpstr>TEMÁTICA</vt:lpstr>
      <vt:lpstr>AGENDA PROPUESTA</vt:lpstr>
      <vt:lpstr>PROFESORA MAGISTRAL</vt:lpstr>
      <vt:lpstr>ASISTENTE Graduado</vt:lpstr>
      <vt:lpstr>MONITORES DE DOCENCIA</vt:lpstr>
      <vt:lpstr>AGENDA PROPUESTA</vt:lpstr>
      <vt:lpstr>EVALUACIÓN</vt:lpstr>
      <vt:lpstr>EVALUACIÓN</vt:lpstr>
      <vt:lpstr>EVALUACIÓN</vt:lpstr>
      <vt:lpstr>EVALUACIÓN</vt:lpstr>
      <vt:lpstr>EVALUACIÓN</vt:lpstr>
      <vt:lpstr>PowerPoint Presentation</vt:lpstr>
      <vt:lpstr>BONOS para nota final de actividades magistrales </vt:lpstr>
      <vt:lpstr>Tienen dos opciones con los “bonos”</vt:lpstr>
      <vt:lpstr>PowerPoint Presentation</vt:lpstr>
      <vt:lpstr>PowerPoint Presentation</vt:lpstr>
      <vt:lpstr>PowerPoint Presentation</vt:lpstr>
      <vt:lpstr>AGENDA PROPUESTA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AGENDA PROPUESTA</vt:lpstr>
      <vt:lpstr>PowerPoint Presentation</vt:lpstr>
      <vt:lpstr>PowerPoint Presentation</vt:lpstr>
      <vt:lpstr>PowerPoint Presentation</vt:lpstr>
      <vt:lpstr>PowerPoint Presentation</vt:lpstr>
      <vt:lpstr>BIENVENIDA E INTRODUCCIÓN AL CURSO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ANÁLISIS DESDE UNA ÓPTICA ECONOMÉTRICA DE LA PREVISIBILIDAD DE LAS VARIACIONES DEL TRÁFICO DEL CORREDOR BOGOTÁ – PUERTO GAITÁN TENIENDO EN CUENTA EL COMPORTAMIENTO HISTÓRICO DEL TRÁFICO Y DEL PRECIO DEL PETRÓLEO WTI</dc:title>
  <dc:creator>Sebastian Joseph Sanchez Oyola</dc:creator>
  <cp:lastModifiedBy>Brigitte Castañeda Rodriguez</cp:lastModifiedBy>
  <cp:revision>46</cp:revision>
  <dcterms:created xsi:type="dcterms:W3CDTF">2019-06-20T04:25:04Z</dcterms:created>
  <dcterms:modified xsi:type="dcterms:W3CDTF">2026-01-20T15:37:25Z</dcterms:modified>
</cp:coreProperties>
</file>